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8.xml" ContentType="application/vnd.openxmlformats-officedocument.drawingml.chartshapes+xml"/>
  <Override PartName="/ppt/charts/chart13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9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14"/>
  </p:notesMasterIdLst>
  <p:handoutMasterIdLst>
    <p:handoutMasterId r:id="rId15"/>
  </p:handoutMasterIdLst>
  <p:sldIdLst>
    <p:sldId id="546" r:id="rId2"/>
    <p:sldId id="969" r:id="rId3"/>
    <p:sldId id="338" r:id="rId4"/>
    <p:sldId id="970" r:id="rId5"/>
    <p:sldId id="939" r:id="rId6"/>
    <p:sldId id="973" r:id="rId7"/>
    <p:sldId id="947" r:id="rId8"/>
    <p:sldId id="975" r:id="rId9"/>
    <p:sldId id="971" r:id="rId10"/>
    <p:sldId id="942" r:id="rId11"/>
    <p:sldId id="974" r:id="rId12"/>
    <p:sldId id="95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ra Vijeu" initials="AV" lastIdx="1" clrIdx="0">
    <p:extLst>
      <p:ext uri="{19B8F6BF-5375-455C-9EA6-DF929625EA0E}">
        <p15:presenceInfo xmlns:p15="http://schemas.microsoft.com/office/powerpoint/2012/main" userId="4c7e5cbbd8470865" providerId="Windows Live"/>
      </p:ext>
    </p:extLst>
  </p:cmAuthor>
  <p:cmAuthor id="2" name="Alexandra Calin" initials="AC" lastIdx="1" clrIdx="1">
    <p:extLst>
      <p:ext uri="{19B8F6BF-5375-455C-9EA6-DF929625EA0E}">
        <p15:presenceInfo xmlns:p15="http://schemas.microsoft.com/office/powerpoint/2012/main" userId="44611d2e5cc0e221" providerId="Windows Live"/>
      </p:ext>
    </p:extLst>
  </p:cmAuthor>
  <p:cmAuthor id="3" name="Cult Research" initials="CR" lastIdx="2" clrIdx="2">
    <p:extLst>
      <p:ext uri="{19B8F6BF-5375-455C-9EA6-DF929625EA0E}">
        <p15:presenceInfo xmlns:p15="http://schemas.microsoft.com/office/powerpoint/2012/main" userId="296007f05640cb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7B"/>
    <a:srgbClr val="262254"/>
    <a:srgbClr val="E30613"/>
    <a:srgbClr val="FF6565"/>
    <a:srgbClr val="C00000"/>
    <a:srgbClr val="FBE1E9"/>
    <a:srgbClr val="FFFFFF"/>
    <a:srgbClr val="740000"/>
    <a:srgbClr val="FFABAB"/>
    <a:srgbClr val="FF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 mediu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 medi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il mediu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 mediu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il mediu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il mediu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Stil mediu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Stil mediu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Stil mediu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Stil mediu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Stil luminos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 luminos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 luminos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 luminos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 luminos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 luminos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l lumino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 mediu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Stil luminos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 luminos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 mediu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l mediu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3" autoAdjust="0"/>
    <p:restoredTop sz="93969" autoAdjust="0"/>
  </p:normalViewPr>
  <p:slideViewPr>
    <p:cSldViewPr snapToGrid="0">
      <p:cViewPr varScale="1">
        <p:scale>
          <a:sx n="59" d="100"/>
          <a:sy n="59" d="100"/>
        </p:scale>
        <p:origin x="796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haela Samoila" userId="0a56032a-b794-4667-ab1c-4a5db540ecb9" providerId="ADAL" clId="{74039385-A167-4523-A571-BAF9F36C5ED3}"/>
    <pc:docChg chg="modSld">
      <pc:chgData name="Mihaela Samoila" userId="0a56032a-b794-4667-ab1c-4a5db540ecb9" providerId="ADAL" clId="{74039385-A167-4523-A571-BAF9F36C5ED3}" dt="2023-09-27T15:06:46.307" v="51" actId="113"/>
      <pc:docMkLst>
        <pc:docMk/>
      </pc:docMkLst>
      <pc:sldChg chg="modSp mod">
        <pc:chgData name="Mihaela Samoila" userId="0a56032a-b794-4667-ab1c-4a5db540ecb9" providerId="ADAL" clId="{74039385-A167-4523-A571-BAF9F36C5ED3}" dt="2023-09-27T14:39:56.457" v="2" actId="20577"/>
        <pc:sldMkLst>
          <pc:docMk/>
          <pc:sldMk cId="2400941862" sldId="338"/>
        </pc:sldMkLst>
        <pc:spChg chg="mod">
          <ac:chgData name="Mihaela Samoila" userId="0a56032a-b794-4667-ab1c-4a5db540ecb9" providerId="ADAL" clId="{74039385-A167-4523-A571-BAF9F36C5ED3}" dt="2023-09-27T14:39:56.457" v="2" actId="20577"/>
          <ac:spMkLst>
            <pc:docMk/>
            <pc:sldMk cId="2400941862" sldId="338"/>
            <ac:spMk id="22" creationId="{C7706040-9F53-7CBB-7442-506E6B587934}"/>
          </ac:spMkLst>
        </pc:spChg>
      </pc:sldChg>
      <pc:sldChg chg="modSp mod">
        <pc:chgData name="Mihaela Samoila" userId="0a56032a-b794-4667-ab1c-4a5db540ecb9" providerId="ADAL" clId="{74039385-A167-4523-A571-BAF9F36C5ED3}" dt="2023-09-27T14:50:36.376" v="18" actId="20577"/>
        <pc:sldMkLst>
          <pc:docMk/>
          <pc:sldMk cId="2152785634" sldId="947"/>
        </pc:sldMkLst>
        <pc:spChg chg="mod">
          <ac:chgData name="Mihaela Samoila" userId="0a56032a-b794-4667-ab1c-4a5db540ecb9" providerId="ADAL" clId="{74039385-A167-4523-A571-BAF9F36C5ED3}" dt="2023-09-27T14:50:36.376" v="18" actId="20577"/>
          <ac:spMkLst>
            <pc:docMk/>
            <pc:sldMk cId="2152785634" sldId="947"/>
            <ac:spMk id="5" creationId="{9FDB8C30-8B51-0104-21FA-2FA97D9DF104}"/>
          </ac:spMkLst>
        </pc:spChg>
      </pc:sldChg>
      <pc:sldChg chg="modSp mod">
        <pc:chgData name="Mihaela Samoila" userId="0a56032a-b794-4667-ab1c-4a5db540ecb9" providerId="ADAL" clId="{74039385-A167-4523-A571-BAF9F36C5ED3}" dt="2023-09-27T14:38:26.781" v="1" actId="20577"/>
        <pc:sldMkLst>
          <pc:docMk/>
          <pc:sldMk cId="2896758295" sldId="969"/>
        </pc:sldMkLst>
        <pc:spChg chg="mod">
          <ac:chgData name="Mihaela Samoila" userId="0a56032a-b794-4667-ab1c-4a5db540ecb9" providerId="ADAL" clId="{74039385-A167-4523-A571-BAF9F36C5ED3}" dt="2023-09-27T14:38:26.781" v="1" actId="20577"/>
          <ac:spMkLst>
            <pc:docMk/>
            <pc:sldMk cId="2896758295" sldId="969"/>
            <ac:spMk id="38" creationId="{623F0E28-33B6-D9B8-D7C3-7E3885F5DFDA}"/>
          </ac:spMkLst>
        </pc:spChg>
      </pc:sldChg>
      <pc:sldChg chg="modSp mod">
        <pc:chgData name="Mihaela Samoila" userId="0a56032a-b794-4667-ab1c-4a5db540ecb9" providerId="ADAL" clId="{74039385-A167-4523-A571-BAF9F36C5ED3}" dt="2023-09-27T14:40:52.029" v="3" actId="20577"/>
        <pc:sldMkLst>
          <pc:docMk/>
          <pc:sldMk cId="294410847" sldId="970"/>
        </pc:sldMkLst>
        <pc:spChg chg="mod">
          <ac:chgData name="Mihaela Samoila" userId="0a56032a-b794-4667-ab1c-4a5db540ecb9" providerId="ADAL" clId="{74039385-A167-4523-A571-BAF9F36C5ED3}" dt="2023-09-27T14:40:52.029" v="3" actId="20577"/>
          <ac:spMkLst>
            <pc:docMk/>
            <pc:sldMk cId="294410847" sldId="970"/>
            <ac:spMk id="13" creationId="{6B1B3CB1-37C6-246C-A8BC-CA81C00EBBC9}"/>
          </ac:spMkLst>
        </pc:spChg>
      </pc:sldChg>
      <pc:sldChg chg="mod">
        <pc:chgData name="Mihaela Samoila" userId="0a56032a-b794-4667-ab1c-4a5db540ecb9" providerId="ADAL" clId="{74039385-A167-4523-A571-BAF9F36C5ED3}" dt="2023-09-27T14:56:18.971" v="21" actId="27918"/>
        <pc:sldMkLst>
          <pc:docMk/>
          <pc:sldMk cId="2459774422" sldId="971"/>
        </pc:sldMkLst>
      </pc:sldChg>
      <pc:sldChg chg="modSp mod">
        <pc:chgData name="Mihaela Samoila" userId="0a56032a-b794-4667-ab1c-4a5db540ecb9" providerId="ADAL" clId="{74039385-A167-4523-A571-BAF9F36C5ED3}" dt="2023-09-27T15:06:46.307" v="51" actId="113"/>
        <pc:sldMkLst>
          <pc:docMk/>
          <pc:sldMk cId="761873559" sldId="974"/>
        </pc:sldMkLst>
        <pc:spChg chg="mod">
          <ac:chgData name="Mihaela Samoila" userId="0a56032a-b794-4667-ab1c-4a5db540ecb9" providerId="ADAL" clId="{74039385-A167-4523-A571-BAF9F36C5ED3}" dt="2023-09-27T15:06:46.307" v="51" actId="113"/>
          <ac:spMkLst>
            <pc:docMk/>
            <pc:sldMk cId="761873559" sldId="974"/>
            <ac:spMk id="16" creationId="{1D3F0589-0A7D-B5D5-6BB1-EFF0C197CAEE}"/>
          </ac:spMkLst>
        </pc:spChg>
        <pc:spChg chg="mod">
          <ac:chgData name="Mihaela Samoila" userId="0a56032a-b794-4667-ab1c-4a5db540ecb9" providerId="ADAL" clId="{74039385-A167-4523-A571-BAF9F36C5ED3}" dt="2023-09-27T15:01:23.732" v="32" actId="20577"/>
          <ac:spMkLst>
            <pc:docMk/>
            <pc:sldMk cId="761873559" sldId="974"/>
            <ac:spMk id="19" creationId="{35AB7711-F0E9-1C8F-A3F6-4FE5C1F13CB5}"/>
          </ac:spMkLst>
        </pc:spChg>
      </pc:sldChg>
    </pc:docChg>
  </pc:docChgLst>
  <pc:docChgLst>
    <pc:chgData name="Tudor Sălcudeanu" userId="2129d3bd-8675-4e33-a71c-86e7819a2741" providerId="ADAL" clId="{C15B9933-E995-490E-8A6C-4FE19A1A025F}"/>
    <pc:docChg chg="modSld">
      <pc:chgData name="Tudor Sălcudeanu" userId="2129d3bd-8675-4e33-a71c-86e7819a2741" providerId="ADAL" clId="{C15B9933-E995-490E-8A6C-4FE19A1A025F}" dt="2023-09-27T19:21:10.787" v="0" actId="20577"/>
      <pc:docMkLst>
        <pc:docMk/>
      </pc:docMkLst>
      <pc:sldChg chg="modSp mod">
        <pc:chgData name="Tudor Sălcudeanu" userId="2129d3bd-8675-4e33-a71c-86e7819a2741" providerId="ADAL" clId="{C15B9933-E995-490E-8A6C-4FE19A1A025F}" dt="2023-09-27T19:21:10.787" v="0" actId="20577"/>
        <pc:sldMkLst>
          <pc:docMk/>
          <pc:sldMk cId="2896758295" sldId="969"/>
        </pc:sldMkLst>
        <pc:spChg chg="mod">
          <ac:chgData name="Tudor Sălcudeanu" userId="2129d3bd-8675-4e33-a71c-86e7819a2741" providerId="ADAL" clId="{C15B9933-E995-490E-8A6C-4FE19A1A025F}" dt="2023-09-27T19:21:10.787" v="0" actId="20577"/>
          <ac:spMkLst>
            <pc:docMk/>
            <pc:sldMk cId="2896758295" sldId="969"/>
            <ac:spMk id="10" creationId="{6722FA7F-F7C6-1226-A1CD-F4D77073E6D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8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789911120147"/>
          <c:y val="0.24738740151677627"/>
          <c:w val="0.67685691908983781"/>
          <c:h val="0.773550648377846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497B"/>
            </a:solidFill>
          </c:spPr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B9-4877-B8BC-CBAF8AB3A60E}"/>
              </c:ext>
            </c:extLst>
          </c:dPt>
          <c:dPt>
            <c:idx val="1"/>
            <c:bubble3D val="0"/>
            <c:spPr>
              <a:solidFill>
                <a:srgbClr val="004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B9-4877-B8BC-CBAF8AB3A60E}"/>
              </c:ext>
            </c:extLst>
          </c:dPt>
          <c:cat>
            <c:strRef>
              <c:f>Sheet1!$A$2:$A$3</c:f>
              <c:strCache>
                <c:ptCount val="2"/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0.39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B9-4877-B8BC-CBAF8AB3A6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18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o-RO" sz="16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o-RO" sz="1600" b="1" i="0" u="none" strike="noStrike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Surse de sprijin financiar</a:t>
            </a:r>
          </a:p>
        </c:rich>
      </c:tx>
      <c:layout>
        <c:manualLayout>
          <c:xMode val="edge"/>
          <c:yMode val="edge"/>
          <c:x val="0.3371253809784288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600" b="1" i="0" u="none" strike="noStrike" kern="1200" spc="0" baseline="0" dirty="0" smtClean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plotArea>
      <c:layout>
        <c:manualLayout>
          <c:layoutTarget val="inner"/>
          <c:xMode val="edge"/>
          <c:yMode val="edge"/>
          <c:x val="0.43452737013127923"/>
          <c:y val="8.0266671269877465E-2"/>
          <c:w val="0.56547262986872071"/>
          <c:h val="0.9000427916898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7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977-4259-A12C-6E4EF2E0B9DA}"/>
              </c:ext>
            </c:extLst>
          </c:dPt>
          <c:dPt>
            <c:idx val="2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977-4259-A12C-6E4EF2E0B9DA}"/>
              </c:ext>
            </c:extLst>
          </c:dPt>
          <c:dPt>
            <c:idx val="3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977-4259-A12C-6E4EF2E0B9DA}"/>
              </c:ext>
            </c:extLst>
          </c:dPt>
          <c:dPt>
            <c:idx val="4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977-4259-A12C-6E4EF2E0B9DA}"/>
              </c:ext>
            </c:extLst>
          </c:dPt>
          <c:dPt>
            <c:idx val="5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977-4259-A12C-6E4EF2E0B9DA}"/>
              </c:ext>
            </c:extLst>
          </c:dPt>
          <c:dPt>
            <c:idx val="6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977-4259-A12C-6E4EF2E0B9DA}"/>
              </c:ext>
            </c:extLst>
          </c:dPt>
          <c:dLbls>
            <c:dLbl>
              <c:idx val="3"/>
              <c:tx>
                <c:rich>
                  <a:bodyPr/>
                  <a:lstStyle/>
                  <a:p>
                    <a:fld id="{D9FCDF6F-6B40-4350-A40E-2C317BA3742A}" type="VALUE">
                      <a: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pPr/>
                      <a:t>[VALUE]</a:t>
                    </a:fld>
                    <a:endParaRPr lang="ro-R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977-4259-A12C-6E4EF2E0B9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Organizații non-profit</c:v>
                </c:pt>
                <c:pt idx="1">
                  <c:v>Angajator</c:v>
                </c:pt>
                <c:pt idx="2">
                  <c:v>Bănci, prin produse bancare dedicate</c:v>
                </c:pt>
                <c:pt idx="3">
                  <c:v>Prieteni</c:v>
                </c:pt>
                <c:pt idx="4">
                  <c:v>Alte persoane din familie</c:v>
                </c:pt>
                <c:pt idx="5">
                  <c:v>Părinți / Socri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0.03</c:v>
                </c:pt>
                <c:pt idx="1">
                  <c:v>0.09</c:v>
                </c:pt>
                <c:pt idx="2">
                  <c:v>0.12</c:v>
                </c:pt>
                <c:pt idx="3">
                  <c:v>0.24</c:v>
                </c:pt>
                <c:pt idx="4">
                  <c:v>0.49</c:v>
                </c:pt>
                <c:pt idx="5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977-4259-A12C-6E4EF2E0B9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5"/>
        <c:axId val="409206336"/>
        <c:axId val="409206728"/>
      </c:barChart>
      <c:catAx>
        <c:axId val="40920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409206728"/>
        <c:crosses val="autoZero"/>
        <c:auto val="1"/>
        <c:lblAlgn val="ctr"/>
        <c:lblOffset val="100"/>
        <c:noMultiLvlLbl val="0"/>
      </c:catAx>
      <c:valAx>
        <c:axId val="4092067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0920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o-RO" sz="1600" b="1" dirty="0">
                <a:solidFill>
                  <a:schemeClr val="tx1"/>
                </a:solidFill>
              </a:rPr>
              <a:t>Dimensiunea</a:t>
            </a:r>
            <a:r>
              <a:rPr lang="ro-RO" sz="1600" b="1" baseline="0" dirty="0">
                <a:solidFill>
                  <a:schemeClr val="tx1"/>
                </a:solidFill>
              </a:rPr>
              <a:t> unui fond de rezervă</a:t>
            </a:r>
            <a:endParaRPr lang="en-US" sz="16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Foaie1!$B$1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00497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Foaie1!$A$2:$A$5</c:f>
              <c:strCache>
                <c:ptCount val="4"/>
                <c:pt idx="0">
                  <c:v>Alte sume</c:v>
                </c:pt>
                <c:pt idx="1">
                  <c:v>O sumă mai mare decât 6 salarii</c:v>
                </c:pt>
                <c:pt idx="2">
                  <c:v>O sumă cuprinsă între 3 și 6 salarii</c:v>
                </c:pt>
                <c:pt idx="3">
                  <c:v>O sumă cuprinsă între 1 și 2 salarii</c:v>
                </c:pt>
              </c:strCache>
            </c:strRef>
          </c:cat>
          <c:val>
            <c:numRef>
              <c:f>Foaie1!$B$2:$B$5</c:f>
              <c:numCache>
                <c:formatCode>0%</c:formatCode>
                <c:ptCount val="4"/>
                <c:pt idx="0">
                  <c:v>0.01</c:v>
                </c:pt>
                <c:pt idx="1">
                  <c:v>0.21</c:v>
                </c:pt>
                <c:pt idx="2">
                  <c:v>0.39</c:v>
                </c:pt>
                <c:pt idx="3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B-471D-896C-DEE2288C7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0"/>
        <c:axId val="853732632"/>
        <c:axId val="853733712"/>
      </c:barChart>
      <c:catAx>
        <c:axId val="853732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853733712"/>
        <c:crosses val="autoZero"/>
        <c:auto val="1"/>
        <c:lblAlgn val="ctr"/>
        <c:lblOffset val="100"/>
        <c:noMultiLvlLbl val="0"/>
      </c:catAx>
      <c:valAx>
        <c:axId val="8537337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853732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789911120147"/>
          <c:y val="0.24738740151677627"/>
          <c:w val="0.67685691908983781"/>
          <c:h val="0.773550648377846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497B"/>
            </a:solidFill>
          </c:spPr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6D-43BB-B95E-030BFCF10E44}"/>
              </c:ext>
            </c:extLst>
          </c:dPt>
          <c:dPt>
            <c:idx val="1"/>
            <c:bubble3D val="0"/>
            <c:spPr>
              <a:solidFill>
                <a:srgbClr val="004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6D-43BB-B95E-030BFCF10E44}"/>
              </c:ext>
            </c:extLst>
          </c:dPt>
          <c:cat>
            <c:strRef>
              <c:f>Sheet1!$A$2:$A$3</c:f>
              <c:strCache>
                <c:ptCount val="2"/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0.16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6D-43BB-B95E-030BFCF10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03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789911120147"/>
          <c:y val="0.24738740151677627"/>
          <c:w val="0.67685691908983781"/>
          <c:h val="0.773550648377846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497B"/>
            </a:solidFill>
          </c:spPr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B81-47B0-A33A-1DB1B4818090}"/>
              </c:ext>
            </c:extLst>
          </c:dPt>
          <c:dPt>
            <c:idx val="1"/>
            <c:bubble3D val="0"/>
            <c:spPr>
              <a:solidFill>
                <a:srgbClr val="004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B81-47B0-A33A-1DB1B4818090}"/>
              </c:ext>
            </c:extLst>
          </c:dPt>
          <c:cat>
            <c:strRef>
              <c:f>Sheet1!$A$2:$A$3</c:f>
              <c:strCache>
                <c:ptCount val="2"/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B81-47B0-A33A-1DB1B48180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789911120147"/>
          <c:y val="0.24738740151677627"/>
          <c:w val="0.67685691908983781"/>
          <c:h val="0.773550648377846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497B"/>
            </a:solidFill>
          </c:spPr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78D-4228-8466-85E0BCA9C9A0}"/>
              </c:ext>
            </c:extLst>
          </c:dPt>
          <c:dPt>
            <c:idx val="1"/>
            <c:bubble3D val="0"/>
            <c:spPr>
              <a:solidFill>
                <a:srgbClr val="004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78D-4228-8466-85E0BCA9C9A0}"/>
              </c:ext>
            </c:extLst>
          </c:dPt>
          <c:cat>
            <c:strRef>
              <c:f>Sheet1!$A$2:$A$3</c:f>
              <c:strCache>
                <c:ptCount val="2"/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78D-4228-8466-85E0BCA9C9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7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789911120147"/>
          <c:y val="0.24738740151677627"/>
          <c:w val="0.67685691908983781"/>
          <c:h val="0.773550648377846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497B"/>
            </a:solidFill>
          </c:spPr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16-448A-98AA-8C7C877F4A71}"/>
              </c:ext>
            </c:extLst>
          </c:dPt>
          <c:dPt>
            <c:idx val="1"/>
            <c:bubble3D val="0"/>
            <c:spPr>
              <a:solidFill>
                <a:srgbClr val="004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16-448A-98AA-8C7C877F4A71}"/>
              </c:ext>
            </c:extLst>
          </c:dPt>
          <c:cat>
            <c:strRef>
              <c:f>Sheet1!$A$2:$A$3</c:f>
              <c:strCache>
                <c:ptCount val="2"/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0.46</c:v>
                </c:pt>
                <c:pt idx="1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16-448A-98AA-8C7C877F4A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4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789911120147"/>
          <c:y val="0.24738740151677627"/>
          <c:w val="0.67685691908983781"/>
          <c:h val="0.773550648377846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497B"/>
            </a:solidFill>
          </c:spPr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A3-4031-A3C6-F9A2594EF7B6}"/>
              </c:ext>
            </c:extLst>
          </c:dPt>
          <c:dPt>
            <c:idx val="1"/>
            <c:bubble3D val="0"/>
            <c:spPr>
              <a:solidFill>
                <a:srgbClr val="004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A3-4031-A3C6-F9A2594EF7B6}"/>
              </c:ext>
            </c:extLst>
          </c:dPt>
          <c:cat>
            <c:strRef>
              <c:f>Sheet1!$A$2:$A$3</c:f>
              <c:strCache>
                <c:ptCount val="2"/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0.53</c:v>
                </c:pt>
                <c:pt idx="1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A3-4031-A3C6-F9A2594EF7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70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789911120147"/>
          <c:y val="0.24738740151677627"/>
          <c:w val="0.67685691908983781"/>
          <c:h val="0.773550648377846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497B"/>
            </a:solidFill>
          </c:spPr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C8-49F6-AEFC-BA516B1BF112}"/>
              </c:ext>
            </c:extLst>
          </c:dPt>
          <c:dPt>
            <c:idx val="1"/>
            <c:bubble3D val="0"/>
            <c:spPr>
              <a:solidFill>
                <a:srgbClr val="004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C8-49F6-AEFC-BA516B1BF112}"/>
              </c:ext>
            </c:extLst>
          </c:dPt>
          <c:cat>
            <c:strRef>
              <c:f>Sheet1!$A$2:$A$3</c:f>
              <c:strCache>
                <c:ptCount val="2"/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0.42</c:v>
                </c:pt>
                <c:pt idx="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C8-49F6-AEFC-BA516B1BF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8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3452737013127923"/>
          <c:y val="8.0266671269877465E-2"/>
          <c:w val="0.49854453192331383"/>
          <c:h val="0.9000427916898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7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54-4335-8D6B-13E92B1AA39D}"/>
              </c:ext>
            </c:extLst>
          </c:dPt>
          <c:dPt>
            <c:idx val="2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54-4335-8D6B-13E92B1AA39D}"/>
              </c:ext>
            </c:extLst>
          </c:dPt>
          <c:dPt>
            <c:idx val="3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54-4335-8D6B-13E92B1AA39D}"/>
              </c:ext>
            </c:extLst>
          </c:dPt>
          <c:dPt>
            <c:idx val="4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54-4335-8D6B-13E92B1AA39D}"/>
              </c:ext>
            </c:extLst>
          </c:dPt>
          <c:dPt>
            <c:idx val="5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54-4335-8D6B-13E92B1AA39D}"/>
              </c:ext>
            </c:extLst>
          </c:dPt>
          <c:dPt>
            <c:idx val="6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B54-4335-8D6B-13E92B1AA39D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fld id="{D9FCDF6F-6B40-4350-A40E-2C317BA3742A}" type="VALUE">
                      <a: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pPr/>
                      <a:t>[VALUE]</a:t>
                    </a:fld>
                    <a:endParaRPr lang="ro-R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B54-4335-8D6B-13E92B1AA3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Alți factori</c:v>
                </c:pt>
                <c:pt idx="1">
                  <c:v>Sfatul cuiva apropiat</c:v>
                </c:pt>
                <c:pt idx="2">
                  <c:v>Sfatul unui expert</c:v>
                </c:pt>
                <c:pt idx="3">
                  <c:v>Motivația unei achiziții din zona plăcere/ satisfacție / agrement</c:v>
                </c:pt>
                <c:pt idx="4">
                  <c:v>O situație de criză în familie</c:v>
                </c:pt>
                <c:pt idx="5">
                  <c:v>Motivația unei achiziții care îmbunătățește viața familiei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0.05</c:v>
                </c:pt>
                <c:pt idx="1">
                  <c:v>0.13</c:v>
                </c:pt>
                <c:pt idx="2">
                  <c:v>0.21</c:v>
                </c:pt>
                <c:pt idx="3">
                  <c:v>0.26</c:v>
                </c:pt>
                <c:pt idx="4">
                  <c:v>0.48</c:v>
                </c:pt>
                <c:pt idx="5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B54-4335-8D6B-13E92B1AA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5"/>
        <c:axId val="409206336"/>
        <c:axId val="409206728"/>
      </c:barChart>
      <c:catAx>
        <c:axId val="40920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409206728"/>
        <c:crosses val="autoZero"/>
        <c:auto val="1"/>
        <c:lblAlgn val="ctr"/>
        <c:lblOffset val="100"/>
        <c:noMultiLvlLbl val="0"/>
      </c:catAx>
      <c:valAx>
        <c:axId val="4092067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0920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ro-RO" sz="1600" b="1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o-RO" sz="1600" b="1" i="0" u="none" strike="noStrike" kern="1200" spc="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Situații inopinate care pot destabiliza bugetul</a:t>
            </a:r>
          </a:p>
        </c:rich>
      </c:tx>
      <c:layout>
        <c:manualLayout>
          <c:xMode val="edge"/>
          <c:yMode val="edge"/>
          <c:x val="0.21617887401069466"/>
          <c:y val="2.838619349191753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ro-RO" sz="1600" b="1" i="0" u="none" strike="noStrike" kern="1200" spc="0" baseline="0" dirty="0" smtClean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o-RO"/>
        </a:p>
      </c:txPr>
    </c:title>
    <c:autoTitleDeleted val="0"/>
    <c:plotArea>
      <c:layout>
        <c:manualLayout>
          <c:layoutTarget val="inner"/>
          <c:xMode val="edge"/>
          <c:yMode val="edge"/>
          <c:x val="0.50416581388230308"/>
          <c:y val="0.137958227679046"/>
          <c:w val="0.40431759440549309"/>
          <c:h val="0.842351235280703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497B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948-41BD-B372-56A26A5ECF73}"/>
              </c:ext>
            </c:extLst>
          </c:dPt>
          <c:dPt>
            <c:idx val="2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948-41BD-B372-56A26A5ECF73}"/>
              </c:ext>
            </c:extLst>
          </c:dPt>
          <c:dPt>
            <c:idx val="4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B8E-49AE-8B7A-EBF056BEED4F}"/>
              </c:ext>
            </c:extLst>
          </c:dPt>
          <c:dPt>
            <c:idx val="5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B8E-49AE-8B7A-EBF056BEED4F}"/>
              </c:ext>
            </c:extLst>
          </c:dPt>
          <c:dPt>
            <c:idx val="6"/>
            <c:invertIfNegative val="0"/>
            <c:bubble3D val="0"/>
            <c:spPr>
              <a:solidFill>
                <a:srgbClr val="00497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B8E-49AE-8B7A-EBF056BEED4F}"/>
              </c:ext>
            </c:extLst>
          </c:dPt>
          <c:dLbls>
            <c:dLbl>
              <c:idx val="6"/>
              <c:tx>
                <c:rich>
                  <a:bodyPr/>
                  <a:lstStyle/>
                  <a:p>
                    <a:fld id="{D9FCDF6F-6B40-4350-A40E-2C317BA3742A}" type="VALUE">
                      <a: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pPr/>
                      <a:t>[VALUE]</a:t>
                    </a:fld>
                    <a:endParaRPr lang="ro-RO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8B8E-49AE-8B7A-EBF056BEED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Alte situații</c:v>
                </c:pt>
                <c:pt idx="1">
                  <c:v>Decese în familie</c:v>
                </c:pt>
                <c:pt idx="2">
                  <c:v>Concediu</c:v>
                </c:pt>
                <c:pt idx="3">
                  <c:v>Defectarea unor electrocasnice în casă</c:v>
                </c:pt>
                <c:pt idx="4">
                  <c:v>Nunți/Botezuri</c:v>
                </c:pt>
                <c:pt idx="5">
                  <c:v>Defectarea autoturismului</c:v>
                </c:pt>
                <c:pt idx="6">
                  <c:v>Probleme de sănătate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0.01</c:v>
                </c:pt>
                <c:pt idx="1">
                  <c:v>0.31</c:v>
                </c:pt>
                <c:pt idx="2">
                  <c:v>0.39</c:v>
                </c:pt>
                <c:pt idx="3">
                  <c:v>0.45</c:v>
                </c:pt>
                <c:pt idx="4">
                  <c:v>0.53</c:v>
                </c:pt>
                <c:pt idx="5">
                  <c:v>0.56999999999999995</c:v>
                </c:pt>
                <c:pt idx="6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B8E-49AE-8B7A-EBF056BEED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6"/>
        <c:axId val="409206336"/>
        <c:axId val="409206728"/>
      </c:barChart>
      <c:catAx>
        <c:axId val="40920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409206728"/>
        <c:crosses val="autoZero"/>
        <c:auto val="1"/>
        <c:lblAlgn val="ctr"/>
        <c:lblOffset val="100"/>
        <c:noMultiLvlLbl val="0"/>
      </c:catAx>
      <c:valAx>
        <c:axId val="4092067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0920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789911120147"/>
          <c:y val="0.24738740151677627"/>
          <c:w val="0.67685691908983781"/>
          <c:h val="0.773550648377846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497B"/>
            </a:solidFill>
          </c:spPr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928-4112-8C58-3AC5E70A94C4}"/>
              </c:ext>
            </c:extLst>
          </c:dPt>
          <c:dPt>
            <c:idx val="1"/>
            <c:bubble3D val="0"/>
            <c:spPr>
              <a:solidFill>
                <a:srgbClr val="004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928-4112-8C58-3AC5E70A94C4}"/>
              </c:ext>
            </c:extLst>
          </c:dPt>
          <c:cat>
            <c:strRef>
              <c:f>Sheet1!$A$2:$A$3</c:f>
              <c:strCache>
                <c:ptCount val="2"/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0.31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28-4112-8C58-3AC5E70A9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49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82789911120147"/>
          <c:y val="0.24738740151677627"/>
          <c:w val="0.67685691908983781"/>
          <c:h val="0.7735506483778467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00497B"/>
            </a:solidFill>
          </c:spPr>
          <c:dPt>
            <c:idx val="0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C8-49F6-AEFC-BA516B1BF112}"/>
              </c:ext>
            </c:extLst>
          </c:dPt>
          <c:dPt>
            <c:idx val="1"/>
            <c:bubble3D val="0"/>
            <c:spPr>
              <a:solidFill>
                <a:srgbClr val="00497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C8-49F6-AEFC-BA516B1BF112}"/>
              </c:ext>
            </c:extLst>
          </c:dPt>
          <c:cat>
            <c:strRef>
              <c:f>Sheet1!$A$2:$A$3</c:f>
              <c:strCache>
                <c:ptCount val="2"/>
                <c:pt idx="1">
                  <c:v>Da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0.59</c:v>
                </c:pt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C8-49F6-AEFC-BA516B1BF1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7"/>
        <c:holeSize val="6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0.31083</cdr:x>
      <cdr:y>0.5</cdr:y>
    </cdr:from>
    <cdr:to>
      <cdr:x>0.68735</cdr:x>
      <cdr:y>0.74232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A414556-4A3E-91AD-A2C6-4281513FDA10}"/>
            </a:ext>
          </a:extLst>
        </cdr:cNvPr>
        <cdr:cNvSpPr txBox="1"/>
      </cdr:nvSpPr>
      <cdr:spPr>
        <a:xfrm xmlns:a="http://schemas.openxmlformats.org/drawingml/2006/main">
          <a:off x="1019753" y="1587643"/>
          <a:ext cx="1235245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o-RO" sz="4400" b="1" dirty="0">
              <a:solidFill>
                <a:srgbClr val="00497B"/>
              </a:solidFill>
              <a:latin typeface="+mj-lt"/>
            </a:rPr>
            <a:t>61</a:t>
          </a:r>
          <a:r>
            <a:rPr lang="en-US" sz="4400" b="1" dirty="0">
              <a:solidFill>
                <a:srgbClr val="00497B"/>
              </a:solidFill>
              <a:latin typeface="+mj-lt"/>
            </a:rPr>
            <a:t>%</a:t>
          </a:r>
          <a:endParaRPr lang="uk-UA" sz="4400" b="1" dirty="0">
            <a:solidFill>
              <a:srgbClr val="00497B"/>
            </a:solidFill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0.31083</cdr:x>
      <cdr:y>0.5</cdr:y>
    </cdr:from>
    <cdr:to>
      <cdr:x>0.68735</cdr:x>
      <cdr:y>0.74232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A414556-4A3E-91AD-A2C6-4281513FDA10}"/>
            </a:ext>
          </a:extLst>
        </cdr:cNvPr>
        <cdr:cNvSpPr txBox="1"/>
      </cdr:nvSpPr>
      <cdr:spPr>
        <a:xfrm xmlns:a="http://schemas.openxmlformats.org/drawingml/2006/main">
          <a:off x="1019753" y="1587643"/>
          <a:ext cx="1235245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o-RO" sz="4400" b="1" dirty="0">
              <a:solidFill>
                <a:srgbClr val="00497B"/>
              </a:solidFill>
              <a:latin typeface="+mj-lt"/>
            </a:rPr>
            <a:t>58</a:t>
          </a:r>
          <a:r>
            <a:rPr lang="en-US" sz="4400" b="1" dirty="0">
              <a:solidFill>
                <a:srgbClr val="00497B"/>
              </a:solidFill>
              <a:latin typeface="+mj-lt"/>
            </a:rPr>
            <a:t>%</a:t>
          </a:r>
          <a:endParaRPr lang="uk-UA" sz="4400" b="1" dirty="0">
            <a:solidFill>
              <a:srgbClr val="00497B"/>
            </a:solidFill>
            <a:latin typeface="+mj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0.31083</cdr:x>
      <cdr:y>0.5</cdr:y>
    </cdr:from>
    <cdr:to>
      <cdr:x>0.68735</cdr:x>
      <cdr:y>0.74232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A414556-4A3E-91AD-A2C6-4281513FDA10}"/>
            </a:ext>
          </a:extLst>
        </cdr:cNvPr>
        <cdr:cNvSpPr txBox="1"/>
      </cdr:nvSpPr>
      <cdr:spPr>
        <a:xfrm xmlns:a="http://schemas.openxmlformats.org/drawingml/2006/main">
          <a:off x="1019753" y="1587643"/>
          <a:ext cx="1235245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o-RO" sz="4400" b="1" dirty="0">
              <a:solidFill>
                <a:srgbClr val="00497B"/>
              </a:solidFill>
              <a:latin typeface="+mj-lt"/>
            </a:rPr>
            <a:t>44</a:t>
          </a:r>
          <a:r>
            <a:rPr lang="en-US" sz="4400" b="1" dirty="0">
              <a:solidFill>
                <a:srgbClr val="00497B"/>
              </a:solidFill>
              <a:latin typeface="+mj-lt"/>
            </a:rPr>
            <a:t>%</a:t>
          </a:r>
          <a:endParaRPr lang="uk-UA" sz="4400" b="1" dirty="0">
            <a:solidFill>
              <a:srgbClr val="00497B"/>
            </a:solidFill>
            <a:latin typeface="+mj-lt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0.31083</cdr:x>
      <cdr:y>0.5</cdr:y>
    </cdr:from>
    <cdr:to>
      <cdr:x>0.68735</cdr:x>
      <cdr:y>0.74232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A414556-4A3E-91AD-A2C6-4281513FDA10}"/>
            </a:ext>
          </a:extLst>
        </cdr:cNvPr>
        <cdr:cNvSpPr txBox="1"/>
      </cdr:nvSpPr>
      <cdr:spPr>
        <a:xfrm xmlns:a="http://schemas.openxmlformats.org/drawingml/2006/main">
          <a:off x="1019753" y="1587643"/>
          <a:ext cx="1235245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4400" b="1" dirty="0">
              <a:solidFill>
                <a:srgbClr val="00497B"/>
              </a:solidFill>
              <a:latin typeface="+mj-lt"/>
            </a:rPr>
            <a:t>4</a:t>
          </a:r>
          <a:r>
            <a:rPr lang="ro-RO" sz="4400" b="1" dirty="0">
              <a:solidFill>
                <a:srgbClr val="00497B"/>
              </a:solidFill>
              <a:latin typeface="+mj-lt"/>
            </a:rPr>
            <a:t>7</a:t>
          </a:r>
          <a:r>
            <a:rPr lang="en-US" sz="4400" b="1" dirty="0">
              <a:solidFill>
                <a:srgbClr val="00497B"/>
              </a:solidFill>
              <a:latin typeface="+mj-lt"/>
            </a:rPr>
            <a:t>%</a:t>
          </a:r>
          <a:endParaRPr lang="uk-UA" sz="4400" b="1" dirty="0">
            <a:solidFill>
              <a:srgbClr val="00497B"/>
            </a:solidFill>
            <a:latin typeface="+mj-lt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0.31083</cdr:x>
      <cdr:y>0.5</cdr:y>
    </cdr:from>
    <cdr:to>
      <cdr:x>0.68735</cdr:x>
      <cdr:y>0.74232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A414556-4A3E-91AD-A2C6-4281513FDA10}"/>
            </a:ext>
          </a:extLst>
        </cdr:cNvPr>
        <cdr:cNvSpPr txBox="1"/>
      </cdr:nvSpPr>
      <cdr:spPr>
        <a:xfrm xmlns:a="http://schemas.openxmlformats.org/drawingml/2006/main">
          <a:off x="1019753" y="1587643"/>
          <a:ext cx="1235245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4400" b="1" dirty="0">
              <a:solidFill>
                <a:srgbClr val="00497B"/>
              </a:solidFill>
              <a:latin typeface="+mj-lt"/>
            </a:rPr>
            <a:t>58%</a:t>
          </a:r>
          <a:endParaRPr lang="uk-UA" sz="4400" b="1" dirty="0">
            <a:solidFill>
              <a:srgbClr val="00497B"/>
            </a:solidFill>
            <a:latin typeface="+mj-lt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0.31083</cdr:x>
      <cdr:y>0.5</cdr:y>
    </cdr:from>
    <cdr:to>
      <cdr:x>0.68735</cdr:x>
      <cdr:y>0.74232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A414556-4A3E-91AD-A2C6-4281513FDA10}"/>
            </a:ext>
          </a:extLst>
        </cdr:cNvPr>
        <cdr:cNvSpPr txBox="1"/>
      </cdr:nvSpPr>
      <cdr:spPr>
        <a:xfrm xmlns:a="http://schemas.openxmlformats.org/drawingml/2006/main">
          <a:off x="1019753" y="1587643"/>
          <a:ext cx="1235245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o-RO" sz="4400" b="1" dirty="0">
              <a:solidFill>
                <a:srgbClr val="00497B"/>
              </a:solidFill>
              <a:latin typeface="+mj-lt"/>
            </a:rPr>
            <a:t>69</a:t>
          </a:r>
          <a:r>
            <a:rPr lang="en-US" sz="4400" b="1" dirty="0">
              <a:solidFill>
                <a:srgbClr val="00497B"/>
              </a:solidFill>
              <a:latin typeface="+mj-lt"/>
            </a:rPr>
            <a:t>%</a:t>
          </a:r>
          <a:endParaRPr lang="uk-UA" sz="4400" b="1" dirty="0">
            <a:solidFill>
              <a:srgbClr val="00497B"/>
            </a:solidFill>
            <a:latin typeface="+mj-lt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0.31083</cdr:x>
      <cdr:y>0.5</cdr:y>
    </cdr:from>
    <cdr:to>
      <cdr:x>0.68735</cdr:x>
      <cdr:y>0.74232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A414556-4A3E-91AD-A2C6-4281513FDA10}"/>
            </a:ext>
          </a:extLst>
        </cdr:cNvPr>
        <cdr:cNvSpPr txBox="1"/>
      </cdr:nvSpPr>
      <cdr:spPr>
        <a:xfrm xmlns:a="http://schemas.openxmlformats.org/drawingml/2006/main">
          <a:off x="1019753" y="1587643"/>
          <a:ext cx="1235245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4400" b="1" dirty="0">
              <a:solidFill>
                <a:srgbClr val="00497B"/>
              </a:solidFill>
              <a:latin typeface="+mj-lt"/>
            </a:rPr>
            <a:t>4</a:t>
          </a:r>
          <a:r>
            <a:rPr lang="ro-RO" sz="4400" b="1" dirty="0">
              <a:solidFill>
                <a:srgbClr val="00497B"/>
              </a:solidFill>
              <a:latin typeface="+mj-lt"/>
            </a:rPr>
            <a:t>1</a:t>
          </a:r>
          <a:r>
            <a:rPr lang="en-US" sz="4400" b="1" dirty="0">
              <a:solidFill>
                <a:srgbClr val="00497B"/>
              </a:solidFill>
              <a:latin typeface="+mj-lt"/>
            </a:rPr>
            <a:t>%</a:t>
          </a:r>
          <a:endParaRPr lang="uk-UA" sz="4400" b="1" dirty="0">
            <a:solidFill>
              <a:srgbClr val="00497B"/>
            </a:solidFill>
            <a:latin typeface="+mj-lt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0.31083</cdr:x>
      <cdr:y>0.5</cdr:y>
    </cdr:from>
    <cdr:to>
      <cdr:x>0.68735</cdr:x>
      <cdr:y>0.74232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A414556-4A3E-91AD-A2C6-4281513FDA10}"/>
            </a:ext>
          </a:extLst>
        </cdr:cNvPr>
        <cdr:cNvSpPr txBox="1"/>
      </cdr:nvSpPr>
      <cdr:spPr>
        <a:xfrm xmlns:a="http://schemas.openxmlformats.org/drawingml/2006/main">
          <a:off x="1019753" y="1587643"/>
          <a:ext cx="1235245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4400" b="1" dirty="0">
              <a:solidFill>
                <a:srgbClr val="00497B"/>
              </a:solidFill>
              <a:latin typeface="+mj-lt"/>
            </a:rPr>
            <a:t>86%</a:t>
          </a:r>
          <a:endParaRPr lang="uk-UA" sz="4400" b="1" dirty="0">
            <a:solidFill>
              <a:srgbClr val="00497B"/>
            </a:solidFill>
            <a:latin typeface="+mj-lt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0.31083</cdr:x>
      <cdr:y>0.5</cdr:y>
    </cdr:from>
    <cdr:to>
      <cdr:x>0.68735</cdr:x>
      <cdr:y>0.74232</cdr:y>
    </cdr:to>
    <cdr:sp macro="" textlink="">
      <cdr:nvSpPr>
        <cdr:cNvPr id="6" name="TextBox 34">
          <a:extLst xmlns:a="http://schemas.openxmlformats.org/drawingml/2006/main">
            <a:ext uri="{FF2B5EF4-FFF2-40B4-BE49-F238E27FC236}">
              <a16:creationId xmlns:a16="http://schemas.microsoft.com/office/drawing/2014/main" id="{9A414556-4A3E-91AD-A2C6-4281513FDA10}"/>
            </a:ext>
          </a:extLst>
        </cdr:cNvPr>
        <cdr:cNvSpPr txBox="1"/>
      </cdr:nvSpPr>
      <cdr:spPr>
        <a:xfrm xmlns:a="http://schemas.openxmlformats.org/drawingml/2006/main">
          <a:off x="1019753" y="1587643"/>
          <a:ext cx="1235245" cy="7694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4400" b="1" dirty="0">
              <a:solidFill>
                <a:srgbClr val="00497B"/>
              </a:solidFill>
              <a:latin typeface="+mj-lt"/>
            </a:rPr>
            <a:t>50%</a:t>
          </a:r>
          <a:endParaRPr lang="uk-UA" sz="4400" b="1" dirty="0">
            <a:solidFill>
              <a:srgbClr val="00497B"/>
            </a:solidFill>
            <a:latin typeface="+mj-lt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C2914168-0A42-482E-812C-E648670FC7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BD1CA0C0-6A16-4720-BAFE-B168689055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4464C-8E90-48CD-A985-29290032FAA7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2A532CAA-4655-41F7-A0D7-65C9E3FE30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02EDCB58-4572-469E-BCC8-E0F735D856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D0E23-6FA2-48A0-B07D-C59EE5BBAE38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0103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02BBE-1584-4E0C-9D67-3DB783837314}" type="datetimeFigureOut">
              <a:rPr lang="ro-RO" smtClean="0"/>
              <a:t>27.09.2023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739971-C353-4F4A-9179-FC9BB8E4FB5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21958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739971-C353-4F4A-9179-FC9BB8E4FB5D}" type="slidenum">
              <a:rPr lang="ro-RO" smtClean="0"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99645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A213B-000C-4F69-8F45-54F8AECFD0B6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69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679A-F71F-4A0E-AEFD-A43305C62616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89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C70A-39DD-4893-B068-EDD81B8C1BE8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11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0" y="5141974"/>
            <a:ext cx="12192000" cy="1258827"/>
          </a:xfrm>
          <a:prstGeom prst="rect">
            <a:avLst/>
          </a:prstGeom>
          <a:solidFill>
            <a:srgbClr val="00A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15AEC-8F75-489A-859E-45E42C596938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69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8634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26C9-945F-4887-9FEC-18FFB8821E30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9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8FD1-8738-427E-8215-A54F0A068ECF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4902" y="6173787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5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9E70-2E30-481A-8DAD-92B91827699B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9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39D-4EE6-49BE-9519-255CACF568D3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51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0" y="5976730"/>
            <a:ext cx="12192000" cy="881270"/>
          </a:xfrm>
          <a:prstGeom prst="rect">
            <a:avLst/>
          </a:prstGeom>
          <a:solidFill>
            <a:srgbClr val="00A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o-R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93B3-FEF7-40D4-9198-45283FA0F4A3}" type="datetime1">
              <a:rPr lang="en-US" smtClean="0"/>
              <a:t>9/27/2023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4AE24-BECB-419C-B627-1FD8DC70D06F}" type="slidenum">
              <a:rPr lang="ro-RO" smtClean="0"/>
              <a:t>‹#›</a:t>
            </a:fld>
            <a:endParaRPr lang="ro-RO"/>
          </a:p>
        </p:txBody>
      </p:sp>
      <p:pic>
        <p:nvPicPr>
          <p:cNvPr id="6" name="Imagine 6">
            <a:extLst>
              <a:ext uri="{FF2B5EF4-FFF2-40B4-BE49-F238E27FC236}">
                <a16:creationId xmlns:a16="http://schemas.microsoft.com/office/drawing/2014/main" id="{E95D90CD-B920-4440-8E28-E030B55D8B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1748" y="6120612"/>
            <a:ext cx="609252" cy="67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5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BF2DC-EE1C-4DE7-89BA-623BA83D504E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699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098E1-0980-40A4-AF35-C96C44894990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0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F2B01-67AC-48C4-906C-45C365ED3F30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08913-DD37-435A-A307-7493262ABE4D}" type="datetime1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2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3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6.svg"/><Relationship Id="rId7" Type="http://schemas.openxmlformats.org/officeDocument/2006/relationships/image" Target="../media/image28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11" Type="http://schemas.openxmlformats.org/officeDocument/2006/relationships/image" Target="../media/image20.svg"/><Relationship Id="rId5" Type="http://schemas.openxmlformats.org/officeDocument/2006/relationships/image" Target="../media/image16.svg"/><Relationship Id="rId10" Type="http://schemas.openxmlformats.org/officeDocument/2006/relationships/image" Target="../media/image19.png"/><Relationship Id="rId4" Type="http://schemas.openxmlformats.org/officeDocument/2006/relationships/image" Target="../media/image15.png"/><Relationship Id="rId9" Type="http://schemas.openxmlformats.org/officeDocument/2006/relationships/image" Target="../media/image22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12" Type="http://schemas.openxmlformats.org/officeDocument/2006/relationships/image" Target="../media/image24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11" Type="http://schemas.openxmlformats.org/officeDocument/2006/relationships/image" Target="../media/image23.png"/><Relationship Id="rId5" Type="http://schemas.openxmlformats.org/officeDocument/2006/relationships/image" Target="../media/image18.svg"/><Relationship Id="rId10" Type="http://schemas.openxmlformats.org/officeDocument/2006/relationships/chart" Target="../charts/chart4.xml"/><Relationship Id="rId4" Type="http://schemas.openxmlformats.org/officeDocument/2006/relationships/image" Target="../media/image17.png"/><Relationship Id="rId9" Type="http://schemas.openxmlformats.org/officeDocument/2006/relationships/image" Target="../media/image2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id="{C09AFD3B-F0A6-8DC6-B151-767620FA0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93" y="2398420"/>
            <a:ext cx="11997611" cy="1331524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o-RO" sz="4800" b="1" dirty="0">
                <a:solidFill>
                  <a:srgbClr val="262254"/>
                </a:solidFill>
                <a:latin typeface="+mn-lt"/>
              </a:rPr>
              <a:t>Îngrijorările și obiceiurile financiare </a:t>
            </a:r>
            <a:br>
              <a:rPr lang="ro-RO" sz="4800" b="1" dirty="0">
                <a:solidFill>
                  <a:srgbClr val="262254"/>
                </a:solidFill>
                <a:latin typeface="+mn-lt"/>
              </a:rPr>
            </a:br>
            <a:r>
              <a:rPr lang="ro-RO" sz="4800" b="1" dirty="0">
                <a:solidFill>
                  <a:srgbClr val="262254"/>
                </a:solidFill>
                <a:latin typeface="+mn-lt"/>
              </a:rPr>
              <a:t>ale românilor </a:t>
            </a:r>
            <a:endParaRPr lang="ro-RO" sz="3200" b="1" i="1" dirty="0">
              <a:solidFill>
                <a:srgbClr val="262254"/>
              </a:solidFill>
              <a:latin typeface="+mn-lt"/>
            </a:endParaRPr>
          </a:p>
        </p:txBody>
      </p:sp>
      <p:sp>
        <p:nvSpPr>
          <p:cNvPr id="3" name="Titlu 1">
            <a:extLst>
              <a:ext uri="{FF2B5EF4-FFF2-40B4-BE49-F238E27FC236}">
                <a16:creationId xmlns:a16="http://schemas.microsoft.com/office/drawing/2014/main" id="{0F69A216-6CC1-0118-FD1D-2CC91E846306}"/>
              </a:ext>
            </a:extLst>
          </p:cNvPr>
          <p:cNvSpPr txBox="1">
            <a:spLocks/>
          </p:cNvSpPr>
          <p:nvPr/>
        </p:nvSpPr>
        <p:spPr>
          <a:xfrm>
            <a:off x="838200" y="4768645"/>
            <a:ext cx="10515600" cy="4237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1600" b="1" dirty="0"/>
              <a:t>28 septembrie 2023</a:t>
            </a:r>
          </a:p>
        </p:txBody>
      </p:sp>
      <p:pic>
        <p:nvPicPr>
          <p:cNvPr id="8" name="Imagine 7" descr="O imagine care conține Grafică, Font, design grafic, siglă&#10;&#10;Descriere generată automat">
            <a:extLst>
              <a:ext uri="{FF2B5EF4-FFF2-40B4-BE49-F238E27FC236}">
                <a16:creationId xmlns:a16="http://schemas.microsoft.com/office/drawing/2014/main" id="{646841A5-9A15-91F3-1F5B-20089D397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5646336"/>
            <a:ext cx="3313647" cy="894461"/>
          </a:xfrm>
          <a:prstGeom prst="rect">
            <a:avLst/>
          </a:prstGeom>
        </p:spPr>
      </p:pic>
      <p:sp>
        <p:nvSpPr>
          <p:cNvPr id="5" name="Dreptunghi 4">
            <a:extLst>
              <a:ext uri="{FF2B5EF4-FFF2-40B4-BE49-F238E27FC236}">
                <a16:creationId xmlns:a16="http://schemas.microsoft.com/office/drawing/2014/main" id="{98CB617F-A9F0-59B2-2AA6-8C6CAF4AEF5C}"/>
              </a:ext>
            </a:extLst>
          </p:cNvPr>
          <p:cNvSpPr/>
          <p:nvPr/>
        </p:nvSpPr>
        <p:spPr>
          <a:xfrm>
            <a:off x="9576619" y="0"/>
            <a:ext cx="2615381" cy="5183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u 1">
            <a:extLst>
              <a:ext uri="{FF2B5EF4-FFF2-40B4-BE49-F238E27FC236}">
                <a16:creationId xmlns:a16="http://schemas.microsoft.com/office/drawing/2014/main" id="{3B8E8C48-EDB6-9A02-7CAF-C9AD732FEE6B}"/>
              </a:ext>
            </a:extLst>
          </p:cNvPr>
          <p:cNvSpPr txBox="1">
            <a:spLocks/>
          </p:cNvSpPr>
          <p:nvPr/>
        </p:nvSpPr>
        <p:spPr>
          <a:xfrm>
            <a:off x="838198" y="3726885"/>
            <a:ext cx="10515600" cy="4237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1800" b="1" dirty="0">
                <a:solidFill>
                  <a:srgbClr val="262254"/>
                </a:solidFill>
              </a:rPr>
              <a:t>studiu național</a:t>
            </a:r>
          </a:p>
        </p:txBody>
      </p:sp>
      <p:pic>
        <p:nvPicPr>
          <p:cNvPr id="9" name="Imagine 8" descr="O imagine care conține captură de ecran, Albastru electric, Font, siglă&#10;&#10;Descriere generată automat">
            <a:extLst>
              <a:ext uri="{FF2B5EF4-FFF2-40B4-BE49-F238E27FC236}">
                <a16:creationId xmlns:a16="http://schemas.microsoft.com/office/drawing/2014/main" id="{02C073FF-DCA9-437F-BBA2-91F87D0780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189" y="5646336"/>
            <a:ext cx="1757617" cy="894461"/>
          </a:xfrm>
          <a:prstGeom prst="rect">
            <a:avLst/>
          </a:prstGeom>
        </p:spPr>
      </p:pic>
      <p:pic>
        <p:nvPicPr>
          <p:cNvPr id="10" name="Imagine 9" descr="O imagine care conține Grafică, Font, design grafic, siglă&#10;&#10;Descriere generată automat">
            <a:extLst>
              <a:ext uri="{FF2B5EF4-FFF2-40B4-BE49-F238E27FC236}">
                <a16:creationId xmlns:a16="http://schemas.microsoft.com/office/drawing/2014/main" id="{B5104859-FA10-620E-A8ED-8027B8B9FC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3422" y="5646336"/>
            <a:ext cx="2490375" cy="89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61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36D8D3D-B9C4-ECCF-6D22-F8910B647D8F}"/>
              </a:ext>
            </a:extLst>
          </p:cNvPr>
          <p:cNvSpPr txBox="1"/>
          <p:nvPr/>
        </p:nvSpPr>
        <p:spPr>
          <a:xfrm>
            <a:off x="555208" y="382958"/>
            <a:ext cx="10070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62254"/>
                </a:solidFill>
              </a:rPr>
              <a:t>Fondul de rezervă</a:t>
            </a:r>
          </a:p>
          <a:p>
            <a:r>
              <a:rPr lang="ro-RO" sz="2000" b="1" i="1" dirty="0">
                <a:solidFill>
                  <a:srgbClr val="262254"/>
                </a:solidFill>
              </a:rPr>
              <a:t>conștientizare, deținere, dimensiune</a:t>
            </a:r>
          </a:p>
        </p:txBody>
      </p:sp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TextBox 29">
            <a:extLst>
              <a:ext uri="{FF2B5EF4-FFF2-40B4-BE49-F238E27FC236}">
                <a16:creationId xmlns:a16="http://schemas.microsoft.com/office/drawing/2014/main" id="{58F4884D-9C9A-D62F-E4BE-D4A49D448916}"/>
              </a:ext>
            </a:extLst>
          </p:cNvPr>
          <p:cNvSpPr txBox="1"/>
          <p:nvPr/>
        </p:nvSpPr>
        <p:spPr>
          <a:xfrm flipH="1">
            <a:off x="555208" y="4621072"/>
            <a:ext cx="3096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dirty="0"/>
              <a:t>știu ce înseamnă un </a:t>
            </a:r>
          </a:p>
          <a:p>
            <a:pPr algn="ctr"/>
            <a:r>
              <a:rPr lang="ro-RO" sz="1400" i="1" dirty="0"/>
              <a:t>fond de urgență / rezervă </a:t>
            </a:r>
            <a:endParaRPr lang="uk-UA" sz="1400" i="1" dirty="0"/>
          </a:p>
        </p:txBody>
      </p:sp>
      <p:sp>
        <p:nvSpPr>
          <p:cNvPr id="13" name="CasetăText 12">
            <a:extLst>
              <a:ext uri="{FF2B5EF4-FFF2-40B4-BE49-F238E27FC236}">
                <a16:creationId xmlns:a16="http://schemas.microsoft.com/office/drawing/2014/main" id="{D03BB547-6E28-98EA-E86C-C7943F207F77}"/>
              </a:ext>
            </a:extLst>
          </p:cNvPr>
          <p:cNvSpPr txBox="1"/>
          <p:nvPr/>
        </p:nvSpPr>
        <p:spPr>
          <a:xfrm>
            <a:off x="471863" y="6378464"/>
            <a:ext cx="373275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Știți ce este acela un fond de urgență/rezervă? (N=500)</a:t>
            </a:r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30EEB7F7-00E0-5B5E-3BB1-78C2DB4CE26D}"/>
              </a:ext>
            </a:extLst>
          </p:cNvPr>
          <p:cNvSpPr txBox="1"/>
          <p:nvPr/>
        </p:nvSpPr>
        <p:spPr>
          <a:xfrm flipH="1">
            <a:off x="3893815" y="4621072"/>
            <a:ext cx="2816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dirty="0"/>
              <a:t>au un fond de rezervă</a:t>
            </a:r>
            <a:endParaRPr lang="uk-UA" sz="1400" i="1" dirty="0"/>
          </a:p>
        </p:txBody>
      </p:sp>
      <p:sp>
        <p:nvSpPr>
          <p:cNvPr id="18" name="CasetăText 17">
            <a:extLst>
              <a:ext uri="{FF2B5EF4-FFF2-40B4-BE49-F238E27FC236}">
                <a16:creationId xmlns:a16="http://schemas.microsoft.com/office/drawing/2014/main" id="{905F9901-4686-2E5A-E64F-E58DC10428D2}"/>
              </a:ext>
            </a:extLst>
          </p:cNvPr>
          <p:cNvSpPr txBox="1"/>
          <p:nvPr/>
        </p:nvSpPr>
        <p:spPr>
          <a:xfrm>
            <a:off x="4207769" y="6374474"/>
            <a:ext cx="315598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 prezent aveți un fond de rezervă? (N=500)</a:t>
            </a:r>
          </a:p>
        </p:txBody>
      </p:sp>
      <p:sp>
        <p:nvSpPr>
          <p:cNvPr id="20" name="CasetăText 19">
            <a:extLst>
              <a:ext uri="{FF2B5EF4-FFF2-40B4-BE49-F238E27FC236}">
                <a16:creationId xmlns:a16="http://schemas.microsoft.com/office/drawing/2014/main" id="{01FA4AD2-3E37-1A2F-57ED-B721580EB000}"/>
              </a:ext>
            </a:extLst>
          </p:cNvPr>
          <p:cNvSpPr txBox="1"/>
          <p:nvPr/>
        </p:nvSpPr>
        <p:spPr>
          <a:xfrm>
            <a:off x="7363752" y="6374474"/>
            <a:ext cx="3990047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 însemnă pentru dumneavoastră un fond de rezervă? (N=500)</a:t>
            </a:r>
          </a:p>
        </p:txBody>
      </p:sp>
      <p:graphicFrame>
        <p:nvGraphicFramePr>
          <p:cNvPr id="23" name="Diagramă 22">
            <a:extLst>
              <a:ext uri="{FF2B5EF4-FFF2-40B4-BE49-F238E27FC236}">
                <a16:creationId xmlns:a16="http://schemas.microsoft.com/office/drawing/2014/main" id="{DBE02CC9-BDC9-A7F1-8849-70EA34C752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3022032"/>
              </p:ext>
            </p:extLst>
          </p:nvPr>
        </p:nvGraphicFramePr>
        <p:xfrm>
          <a:off x="6951811" y="1643902"/>
          <a:ext cx="5161820" cy="472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reptunghi 2">
            <a:extLst>
              <a:ext uri="{FF2B5EF4-FFF2-40B4-BE49-F238E27FC236}">
                <a16:creationId xmlns:a16="http://schemas.microsoft.com/office/drawing/2014/main" id="{442EB9B1-0DB5-26D6-6092-516AFD735B2D}"/>
              </a:ext>
            </a:extLst>
          </p:cNvPr>
          <p:cNvSpPr/>
          <p:nvPr/>
        </p:nvSpPr>
        <p:spPr>
          <a:xfrm>
            <a:off x="7108723" y="3333136"/>
            <a:ext cx="4906296" cy="76691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graphicFrame>
        <p:nvGraphicFramePr>
          <p:cNvPr id="4" name="Chart 6">
            <a:extLst>
              <a:ext uri="{FF2B5EF4-FFF2-40B4-BE49-F238E27FC236}">
                <a16:creationId xmlns:a16="http://schemas.microsoft.com/office/drawing/2014/main" id="{4B8F610D-CD13-B2C1-DE63-E08531E5E4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6821418"/>
              </p:ext>
            </p:extLst>
          </p:nvPr>
        </p:nvGraphicFramePr>
        <p:xfrm>
          <a:off x="466196" y="1338530"/>
          <a:ext cx="3280721" cy="317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6">
            <a:extLst>
              <a:ext uri="{FF2B5EF4-FFF2-40B4-BE49-F238E27FC236}">
                <a16:creationId xmlns:a16="http://schemas.microsoft.com/office/drawing/2014/main" id="{CFE1D7A1-E24A-E9F7-4FC9-0372945581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036026"/>
              </p:ext>
            </p:extLst>
          </p:nvPr>
        </p:nvGraphicFramePr>
        <p:xfrm>
          <a:off x="3572478" y="1334540"/>
          <a:ext cx="3280721" cy="317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02032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36D8D3D-B9C4-ECCF-6D22-F8910B647D8F}"/>
              </a:ext>
            </a:extLst>
          </p:cNvPr>
          <p:cNvSpPr txBox="1"/>
          <p:nvPr/>
        </p:nvSpPr>
        <p:spPr>
          <a:xfrm>
            <a:off x="563612" y="487629"/>
            <a:ext cx="9834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62254"/>
                </a:solidFill>
              </a:rPr>
              <a:t>Concluzii</a:t>
            </a:r>
          </a:p>
        </p:txBody>
      </p:sp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  <p:pic>
        <p:nvPicPr>
          <p:cNvPr id="4" name="Grafic 3" descr="Tendință ascendentă">
            <a:extLst>
              <a:ext uri="{FF2B5EF4-FFF2-40B4-BE49-F238E27FC236}">
                <a16:creationId xmlns:a16="http://schemas.microsoft.com/office/drawing/2014/main" id="{D08F9420-6774-7482-E7D0-075EEB377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7856" y="1371445"/>
            <a:ext cx="457200" cy="457200"/>
          </a:xfrm>
          <a:prstGeom prst="rect">
            <a:avLst/>
          </a:prstGeom>
        </p:spPr>
      </p:pic>
      <p:sp>
        <p:nvSpPr>
          <p:cNvPr id="6" name="CasetăText 5">
            <a:extLst>
              <a:ext uri="{FF2B5EF4-FFF2-40B4-BE49-F238E27FC236}">
                <a16:creationId xmlns:a16="http://schemas.microsoft.com/office/drawing/2014/main" id="{31C8F09A-B223-C083-F43C-1C4B0FAF2C89}"/>
              </a:ext>
            </a:extLst>
          </p:cNvPr>
          <p:cNvSpPr txBox="1"/>
          <p:nvPr/>
        </p:nvSpPr>
        <p:spPr>
          <a:xfrm>
            <a:off x="1053576" y="1433932"/>
            <a:ext cx="104118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400" b="1" dirty="0">
                <a:solidFill>
                  <a:srgbClr val="00497B"/>
                </a:solidFill>
              </a:rPr>
              <a:t>Inflația</a:t>
            </a:r>
            <a:r>
              <a:rPr lang="ro-RO" sz="1400" dirty="0"/>
              <a:t>, </a:t>
            </a:r>
            <a:r>
              <a:rPr lang="ro-RO" sz="1400" b="1" dirty="0">
                <a:solidFill>
                  <a:srgbClr val="00497B"/>
                </a:solidFill>
              </a:rPr>
              <a:t>veniturile insuficiente </a:t>
            </a:r>
            <a:r>
              <a:rPr lang="ro-RO" sz="1400" dirty="0"/>
              <a:t>și </a:t>
            </a:r>
            <a:r>
              <a:rPr lang="ro-RO" sz="1400" b="1" dirty="0">
                <a:solidFill>
                  <a:srgbClr val="00497B"/>
                </a:solidFill>
              </a:rPr>
              <a:t>șomajul</a:t>
            </a:r>
            <a:r>
              <a:rPr lang="ro-RO" sz="1400" b="1" dirty="0">
                <a:solidFill>
                  <a:srgbClr val="C00000"/>
                </a:solidFill>
              </a:rPr>
              <a:t> </a:t>
            </a:r>
            <a:r>
              <a:rPr lang="ro-RO" sz="1400" dirty="0"/>
              <a:t>(factori externi) sunt principalele îngrijorări financiare ale angajaților cu joburi full-</a:t>
            </a:r>
            <a:r>
              <a:rPr lang="ro-RO" sz="1400" dirty="0" err="1"/>
              <a:t>time</a:t>
            </a:r>
            <a:r>
              <a:rPr lang="ro-RO" sz="1400" dirty="0"/>
              <a:t>. </a:t>
            </a:r>
          </a:p>
        </p:txBody>
      </p:sp>
      <p:pic>
        <p:nvPicPr>
          <p:cNvPr id="7" name="Grafic 6" descr="Girofar">
            <a:extLst>
              <a:ext uri="{FF2B5EF4-FFF2-40B4-BE49-F238E27FC236}">
                <a16:creationId xmlns:a16="http://schemas.microsoft.com/office/drawing/2014/main" id="{91A13990-A4B9-D593-C05A-9EA55C03C2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7856" y="2242848"/>
            <a:ext cx="457200" cy="457200"/>
          </a:xfrm>
          <a:prstGeom prst="rect">
            <a:avLst/>
          </a:prstGeom>
        </p:spPr>
      </p:pic>
      <p:sp>
        <p:nvSpPr>
          <p:cNvPr id="9" name="CasetăText 8">
            <a:extLst>
              <a:ext uri="{FF2B5EF4-FFF2-40B4-BE49-F238E27FC236}">
                <a16:creationId xmlns:a16="http://schemas.microsoft.com/office/drawing/2014/main" id="{5DDE1F45-29BF-99A2-FA5A-01B71856F68C}"/>
              </a:ext>
            </a:extLst>
          </p:cNvPr>
          <p:cNvSpPr txBox="1"/>
          <p:nvPr/>
        </p:nvSpPr>
        <p:spPr>
          <a:xfrm>
            <a:off x="1055051" y="1991136"/>
            <a:ext cx="105390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400" b="1" dirty="0">
                <a:solidFill>
                  <a:srgbClr val="00497B"/>
                </a:solidFill>
              </a:rPr>
              <a:t>Apariția unei situații neprevăzute a cărei rezolvare implică cheltuirea unei sume de bani de care nu dispun </a:t>
            </a:r>
            <a:r>
              <a:rPr lang="ro-RO" sz="1400" dirty="0"/>
              <a:t>reprezintă o altă îngrijorare pentru mai mult de 6 din 10 angajați, ceea ce arată o </a:t>
            </a:r>
            <a:r>
              <a:rPr lang="ro-RO" sz="1400" b="1" dirty="0"/>
              <a:t>vulnerabilitate financiară ridicată </a:t>
            </a:r>
            <a:r>
              <a:rPr lang="ro-RO" sz="1400" dirty="0"/>
              <a:t>și </a:t>
            </a:r>
            <a:r>
              <a:rPr lang="ro-RO" sz="1400" b="1" dirty="0"/>
              <a:t>lipsa unui fond de urgență</a:t>
            </a:r>
            <a:r>
              <a:rPr lang="ro-RO" sz="1400" dirty="0"/>
              <a:t>. Aceste rezultate denotă lipsa unei perspective pe termen lung, ceea ce confirmă ipoteza lui </a:t>
            </a:r>
            <a:r>
              <a:rPr lang="ro-RO" sz="1400" dirty="0" err="1"/>
              <a:t>Hershfield</a:t>
            </a:r>
            <a:r>
              <a:rPr lang="ro-RO" sz="1400" dirty="0"/>
              <a:t>, care afirmă faptul că oamenii nu se identifică cu sinele lor viitor și, din această cauză, le este dificil să economisească. </a:t>
            </a:r>
          </a:p>
        </p:txBody>
      </p:sp>
      <p:sp>
        <p:nvSpPr>
          <p:cNvPr id="11" name="CasetăText 10">
            <a:extLst>
              <a:ext uri="{FF2B5EF4-FFF2-40B4-BE49-F238E27FC236}">
                <a16:creationId xmlns:a16="http://schemas.microsoft.com/office/drawing/2014/main" id="{4E4286FD-BFD4-0B6E-41C2-71F13E48014C}"/>
              </a:ext>
            </a:extLst>
          </p:cNvPr>
          <p:cNvSpPr txBox="1"/>
          <p:nvPr/>
        </p:nvSpPr>
        <p:spPr>
          <a:xfrm>
            <a:off x="1055063" y="3189840"/>
            <a:ext cx="1053906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400" b="1" dirty="0">
                <a:solidFill>
                  <a:srgbClr val="00497B"/>
                </a:solidFill>
              </a:rPr>
              <a:t>Comportamentul de economisire </a:t>
            </a:r>
            <a:r>
              <a:rPr lang="ro-RO" sz="1400" dirty="0"/>
              <a:t>este întâlnit la </a:t>
            </a:r>
            <a:r>
              <a:rPr lang="ro-RO" sz="1400" b="1" dirty="0"/>
              <a:t>aproape jumătate </a:t>
            </a:r>
            <a:r>
              <a:rPr lang="ro-RO" sz="1400" dirty="0"/>
              <a:t>dintre angajații cu job full-</a:t>
            </a:r>
            <a:r>
              <a:rPr lang="ro-RO" sz="1400" dirty="0" err="1"/>
              <a:t>time</a:t>
            </a:r>
            <a:r>
              <a:rPr lang="ro-RO" sz="1400" dirty="0"/>
              <a:t>, cu vârste între 30 – 45 de ani. Motivul principal pentru economisire este realizarea unui </a:t>
            </a:r>
            <a:r>
              <a:rPr lang="ro-RO" sz="1400" b="1" dirty="0">
                <a:solidFill>
                  <a:srgbClr val="00497B"/>
                </a:solidFill>
              </a:rPr>
              <a:t>fond de urgență </a:t>
            </a:r>
            <a:r>
              <a:rPr lang="ro-RO" sz="1400" dirty="0"/>
              <a:t>(aspect intern asupra căruia doresc să dețină controlul). În cazul unor situații neprevăzute, 4 din 10 români au declarat că vor primi ajutor financiar, în cele mai multe cazuri, de la familie.</a:t>
            </a:r>
          </a:p>
          <a:p>
            <a:pPr algn="just"/>
            <a:r>
              <a:rPr lang="ro-RO" sz="1400" b="1" dirty="0">
                <a:solidFill>
                  <a:srgbClr val="00497B"/>
                </a:solidFill>
              </a:rPr>
              <a:t>Românii care nu economisesc </a:t>
            </a:r>
            <a:r>
              <a:rPr lang="ro-RO" sz="1400" dirty="0"/>
              <a:t>invocă cel mai des </a:t>
            </a:r>
            <a:r>
              <a:rPr lang="ro-RO" sz="1400" b="1" dirty="0"/>
              <a:t>costul ridicat al vieții </a:t>
            </a:r>
            <a:r>
              <a:rPr lang="ro-RO" sz="1400" dirty="0"/>
              <a:t>(factor extern). Dintre aceștia, </a:t>
            </a:r>
            <a:r>
              <a:rPr lang="ro-RO" sz="1400" b="1" dirty="0"/>
              <a:t>mai mult de jumătate </a:t>
            </a:r>
            <a:r>
              <a:rPr lang="ro-RO" sz="1400" dirty="0"/>
              <a:t>își doresc să aibă un plan de economisire lunar. </a:t>
            </a:r>
          </a:p>
        </p:txBody>
      </p:sp>
      <p:pic>
        <p:nvPicPr>
          <p:cNvPr id="13" name="Grafic 12" descr="Piggy Bank with solid fill">
            <a:extLst>
              <a:ext uri="{FF2B5EF4-FFF2-40B4-BE49-F238E27FC236}">
                <a16:creationId xmlns:a16="http://schemas.microsoft.com/office/drawing/2014/main" id="{409E47E0-95FA-AC7F-7B66-64EA369DE5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7859" y="3544839"/>
            <a:ext cx="457194" cy="457194"/>
          </a:xfrm>
          <a:prstGeom prst="rect">
            <a:avLst/>
          </a:prstGeom>
        </p:spPr>
      </p:pic>
      <p:sp>
        <p:nvSpPr>
          <p:cNvPr id="16" name="CasetăText 15">
            <a:extLst>
              <a:ext uri="{FF2B5EF4-FFF2-40B4-BE49-F238E27FC236}">
                <a16:creationId xmlns:a16="http://schemas.microsoft.com/office/drawing/2014/main" id="{1D3F0589-0A7D-B5D5-6BB1-EFF0C197CAEE}"/>
              </a:ext>
            </a:extLst>
          </p:cNvPr>
          <p:cNvSpPr txBox="1"/>
          <p:nvPr/>
        </p:nvSpPr>
        <p:spPr>
          <a:xfrm>
            <a:off x="1054313" y="5591390"/>
            <a:ext cx="105405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400" dirty="0"/>
              <a:t>Cu toate că mai mult de 8 din 10 respondenți cunosc termenul </a:t>
            </a:r>
            <a:r>
              <a:rPr lang="ro-RO" sz="1400" b="1" i="1" dirty="0">
                <a:solidFill>
                  <a:srgbClr val="00497B"/>
                </a:solidFill>
              </a:rPr>
              <a:t>fond de rezervă</a:t>
            </a:r>
            <a:r>
              <a:rPr lang="ro-RO" sz="1400" dirty="0"/>
              <a:t>, doar jumătate dețin unul.  În ceea ce privește </a:t>
            </a:r>
            <a:r>
              <a:rPr lang="ro-RO" sz="1400" b="1" dirty="0">
                <a:solidFill>
                  <a:srgbClr val="00497B"/>
                </a:solidFill>
              </a:rPr>
              <a:t>mărimea unui fond de rezervă</a:t>
            </a:r>
            <a:r>
              <a:rPr lang="ro-RO" sz="1400" dirty="0"/>
              <a:t>, pentru 60% dintre respondenți acesta ar trebui să conțină cel puțin </a:t>
            </a:r>
            <a:r>
              <a:rPr lang="ro-RO" sz="1400" b="1" dirty="0">
                <a:solidFill>
                  <a:srgbClr val="00497B"/>
                </a:solidFill>
              </a:rPr>
              <a:t>3 salarii</a:t>
            </a:r>
            <a:r>
              <a:rPr lang="ro-RO" sz="1400" dirty="0"/>
              <a:t>, ceea ce denotă o conștientizare a importanței unui fond de urgență solid.</a:t>
            </a:r>
          </a:p>
        </p:txBody>
      </p:sp>
      <p:pic>
        <p:nvPicPr>
          <p:cNvPr id="17" name="Grafic 16" descr="Bani">
            <a:extLst>
              <a:ext uri="{FF2B5EF4-FFF2-40B4-BE49-F238E27FC236}">
                <a16:creationId xmlns:a16="http://schemas.microsoft.com/office/drawing/2014/main" id="{6BB53138-2E72-3341-43C8-8FD8105B1A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6376" y="5732122"/>
            <a:ext cx="457200" cy="457200"/>
          </a:xfrm>
          <a:prstGeom prst="rect">
            <a:avLst/>
          </a:prstGeom>
        </p:spPr>
      </p:pic>
      <p:sp>
        <p:nvSpPr>
          <p:cNvPr id="19" name="CasetăText 18">
            <a:extLst>
              <a:ext uri="{FF2B5EF4-FFF2-40B4-BE49-F238E27FC236}">
                <a16:creationId xmlns:a16="http://schemas.microsoft.com/office/drawing/2014/main" id="{35AB7711-F0E9-1C8F-A3F6-4FE5C1F13CB5}"/>
              </a:ext>
            </a:extLst>
          </p:cNvPr>
          <p:cNvSpPr txBox="1"/>
          <p:nvPr/>
        </p:nvSpPr>
        <p:spPr>
          <a:xfrm>
            <a:off x="1055058" y="4603988"/>
            <a:ext cx="1053906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400" dirty="0"/>
              <a:t>În 2022, </a:t>
            </a:r>
            <a:r>
              <a:rPr lang="ro-RO" sz="1400" b="1" dirty="0">
                <a:solidFill>
                  <a:srgbClr val="00497B"/>
                </a:solidFill>
              </a:rPr>
              <a:t>7 din 10 români </a:t>
            </a:r>
            <a:r>
              <a:rPr lang="ro-RO" sz="1400" dirty="0"/>
              <a:t>care lucrează full-</a:t>
            </a:r>
            <a:r>
              <a:rPr lang="ro-RO" sz="1400" dirty="0" err="1"/>
              <a:t>time</a:t>
            </a:r>
            <a:r>
              <a:rPr lang="ro-RO" sz="1400" dirty="0"/>
              <a:t> s-au confruntat cu </a:t>
            </a:r>
            <a:r>
              <a:rPr lang="ro-RO" sz="1400" b="1" dirty="0">
                <a:solidFill>
                  <a:srgbClr val="00497B"/>
                </a:solidFill>
              </a:rPr>
              <a:t>situații care le-au destabilizat bugetele</a:t>
            </a:r>
            <a:r>
              <a:rPr lang="ro-RO" sz="1400" dirty="0"/>
              <a:t>. Cele mai frecvente elemente destabilizatoare au fost</a:t>
            </a:r>
            <a:r>
              <a:rPr lang="en-US" sz="1400" dirty="0"/>
              <a:t>: </a:t>
            </a:r>
            <a:r>
              <a:rPr lang="ro-RO" sz="1400" dirty="0"/>
              <a:t>problemele de sănătate</a:t>
            </a:r>
            <a:r>
              <a:rPr lang="en-US" sz="1400" dirty="0"/>
              <a:t>, </a:t>
            </a:r>
            <a:r>
              <a:rPr lang="ro-RO" sz="1400" dirty="0"/>
              <a:t>defectarea autoturismului și anumite evenimente sociale (ex. nunți, botezuri). Pentru 3 din </a:t>
            </a:r>
            <a:r>
              <a:rPr lang="ro-RO" sz="1400"/>
              <a:t>10 români</a:t>
            </a:r>
            <a:r>
              <a:rPr lang="ro-RO" sz="1400" dirty="0"/>
              <a:t>, o cheltuială neprevăzută sub 500 de euro dezechilibrează bugetul deținut. </a:t>
            </a:r>
          </a:p>
        </p:txBody>
      </p:sp>
      <p:pic>
        <p:nvPicPr>
          <p:cNvPr id="20" name="Grafic 19" descr="Monede">
            <a:extLst>
              <a:ext uri="{FF2B5EF4-FFF2-40B4-BE49-F238E27FC236}">
                <a16:creationId xmlns:a16="http://schemas.microsoft.com/office/drawing/2014/main" id="{7625A41D-D7C4-313A-9A9E-C957B351B48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63612" y="4745461"/>
            <a:ext cx="455718" cy="45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73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tăText 6">
            <a:extLst>
              <a:ext uri="{FF2B5EF4-FFF2-40B4-BE49-F238E27FC236}">
                <a16:creationId xmlns:a16="http://schemas.microsoft.com/office/drawing/2014/main" id="{D561AF8E-3501-4739-87C1-A7B37B00B8BE}"/>
              </a:ext>
            </a:extLst>
          </p:cNvPr>
          <p:cNvSpPr txBox="1"/>
          <p:nvPr/>
        </p:nvSpPr>
        <p:spPr>
          <a:xfrm>
            <a:off x="554297" y="1757777"/>
            <a:ext cx="8945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622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Paul Acatrini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– Research Manager &amp; Managing Partner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paul.acatrini@cultresearch.ro</a:t>
            </a:r>
          </a:p>
          <a:p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solidFill>
                  <a:srgbClr val="26225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www.cultresearch.ro</a:t>
            </a: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D08A38FB-7FE4-1AD2-9686-8ED42C4D4457}"/>
              </a:ext>
            </a:extLst>
          </p:cNvPr>
          <p:cNvSpPr txBox="1"/>
          <p:nvPr/>
        </p:nvSpPr>
        <p:spPr>
          <a:xfrm>
            <a:off x="584437" y="793648"/>
            <a:ext cx="683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262254"/>
                </a:solidFill>
              </a:defRPr>
            </a:lvl1pPr>
          </a:lstStyle>
          <a:p>
            <a:r>
              <a:rPr lang="ro-RO" dirty="0"/>
              <a:t>Contact Cult </a:t>
            </a:r>
            <a:r>
              <a:rPr lang="ro-RO" dirty="0" err="1"/>
              <a:t>Research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06776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36D8D3D-B9C4-ECCF-6D22-F8910B647D8F}"/>
              </a:ext>
            </a:extLst>
          </p:cNvPr>
          <p:cNvSpPr txBox="1"/>
          <p:nvPr/>
        </p:nvSpPr>
        <p:spPr>
          <a:xfrm>
            <a:off x="554658" y="1473230"/>
            <a:ext cx="6305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62254"/>
                </a:solidFill>
              </a:rPr>
              <a:t>Obiective</a:t>
            </a:r>
          </a:p>
        </p:txBody>
      </p:sp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38" name="TextBox 14">
            <a:extLst>
              <a:ext uri="{FF2B5EF4-FFF2-40B4-BE49-F238E27FC236}">
                <a16:creationId xmlns:a16="http://schemas.microsoft.com/office/drawing/2014/main" id="{623F0E28-33B6-D9B8-D7C3-7E3885F5DFDA}"/>
              </a:ext>
            </a:extLst>
          </p:cNvPr>
          <p:cNvSpPr txBox="1"/>
          <p:nvPr/>
        </p:nvSpPr>
        <p:spPr>
          <a:xfrm>
            <a:off x="6096000" y="2521804"/>
            <a:ext cx="5810865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60963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Tip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studiu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sondaj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opinie</a:t>
            </a:r>
            <a:endParaRPr lang="ro-R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09630"/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09630"/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Eșantion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angajați full-</a:t>
            </a:r>
            <a:r>
              <a:rPr lang="ro-RO" dirty="0" err="1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 (30-45 de ani)</a:t>
            </a:r>
          </a:p>
          <a:p>
            <a:pPr defTabSz="609630"/>
            <a:endParaRPr lang="ro-R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09630"/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Marja de eroare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±4,3%</a:t>
            </a:r>
            <a:endParaRPr lang="ro-R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609630"/>
            <a:endParaRPr lang="ro-RO" b="1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Metodă de culegere a datelor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o-RO" dirty="0">
                <a:latin typeface="Calibri" panose="020F0502020204030204" pitchFamily="34" charset="0"/>
                <a:cs typeface="Calibri" panose="020F0502020204030204" pitchFamily="34" charset="0"/>
              </a:rPr>
              <a:t> CAWI (online)</a:t>
            </a:r>
          </a:p>
          <a:p>
            <a:endParaRPr lang="ro-RO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Perioada de colectare a datelor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august –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septembrie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2023</a:t>
            </a:r>
            <a:endParaRPr lang="ro-RO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id="{02402F5E-6D15-31F4-D587-6234A3916630}"/>
              </a:ext>
            </a:extLst>
          </p:cNvPr>
          <p:cNvSpPr txBox="1"/>
          <p:nvPr/>
        </p:nvSpPr>
        <p:spPr>
          <a:xfrm>
            <a:off x="6003481" y="1473230"/>
            <a:ext cx="6305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62254"/>
                </a:solidFill>
              </a:rPr>
              <a:t>Metodologie</a:t>
            </a:r>
          </a:p>
        </p:txBody>
      </p:sp>
      <p:sp>
        <p:nvSpPr>
          <p:cNvPr id="10" name="TextBox 14">
            <a:extLst>
              <a:ext uri="{FF2B5EF4-FFF2-40B4-BE49-F238E27FC236}">
                <a16:creationId xmlns:a16="http://schemas.microsoft.com/office/drawing/2014/main" id="{6722FA7F-F7C6-1226-A1CD-F4D77073E6D1}"/>
              </a:ext>
            </a:extLst>
          </p:cNvPr>
          <p:cNvSpPr txBox="1"/>
          <p:nvPr/>
        </p:nvSpPr>
        <p:spPr>
          <a:xfrm>
            <a:off x="523066" y="2521804"/>
            <a:ext cx="4825682" cy="17161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609630"/>
            <a:r>
              <a:rPr lang="ro-RO" b="1">
                <a:latin typeface="Calibri" panose="020F0502020204030204" pitchFamily="34" charset="0"/>
                <a:cs typeface="Calibri" panose="020F0502020204030204" pitchFamily="34" charset="0"/>
              </a:rPr>
              <a:t>Studiul </a:t>
            </a:r>
            <a:r>
              <a:rPr lang="ro-RO" b="1" dirty="0">
                <a:latin typeface="Calibri" panose="020F0502020204030204" pitchFamily="34" charset="0"/>
                <a:cs typeface="Calibri" panose="020F0502020204030204" pitchFamily="34" charset="0"/>
              </a:rPr>
              <a:t>a identificat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285750" indent="-285750" defTabSz="609630">
              <a:buFont typeface="Wingdings" panose="05000000000000000000" pitchFamily="2" charset="2"/>
              <a:buChar char="ü"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defTabSz="60963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sz="1600" noProof="1"/>
              <a:t>Principalele îngrijorări și nevoi financiare</a:t>
            </a:r>
            <a:endParaRPr lang="ro-RO" sz="1600" dirty="0"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sz="1600" noProof="1"/>
              <a:t>Obiceiuri</a:t>
            </a:r>
            <a:r>
              <a:rPr lang="en-US" sz="1600" noProof="1"/>
              <a:t>le</a:t>
            </a:r>
            <a:r>
              <a:rPr lang="ro-RO" sz="1600" noProof="1"/>
              <a:t> de gestionare a banilor și </a:t>
            </a:r>
            <a:r>
              <a:rPr lang="en-US" sz="1600" noProof="1"/>
              <a:t>de </a:t>
            </a:r>
            <a:r>
              <a:rPr lang="ro-RO" sz="1600" noProof="1"/>
              <a:t>economisire</a:t>
            </a:r>
            <a:endParaRPr lang="en-US" sz="1600" noProof="1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o-RO" sz="1600" noProof="1"/>
              <a:t>Surse de sprijin financiar în situații de urgență</a:t>
            </a:r>
            <a:endParaRPr lang="en-US" sz="1600" noProof="1"/>
          </a:p>
        </p:txBody>
      </p:sp>
    </p:spTree>
    <p:extLst>
      <p:ext uri="{BB962C8B-B14F-4D97-AF65-F5344CB8AC3E}">
        <p14:creationId xmlns:p14="http://schemas.microsoft.com/office/powerpoint/2010/main" val="289675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36D8D3D-B9C4-ECCF-6D22-F8910B647D8F}"/>
              </a:ext>
            </a:extLst>
          </p:cNvPr>
          <p:cNvSpPr txBox="1"/>
          <p:nvPr/>
        </p:nvSpPr>
        <p:spPr>
          <a:xfrm>
            <a:off x="584436" y="390525"/>
            <a:ext cx="94011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62254"/>
                </a:solidFill>
              </a:rPr>
              <a:t>Top 5 s</a:t>
            </a:r>
            <a:r>
              <a:rPr lang="en-US" sz="2800" b="1" dirty="0" err="1">
                <a:solidFill>
                  <a:srgbClr val="262254"/>
                </a:solidFill>
              </a:rPr>
              <a:t>urs</a:t>
            </a:r>
            <a:r>
              <a:rPr lang="ro-RO" sz="2800" b="1" dirty="0">
                <a:solidFill>
                  <a:srgbClr val="262254"/>
                </a:solidFill>
              </a:rPr>
              <a:t>e </a:t>
            </a:r>
            <a:r>
              <a:rPr lang="en-US" sz="2800" b="1" dirty="0">
                <a:solidFill>
                  <a:srgbClr val="262254"/>
                </a:solidFill>
              </a:rPr>
              <a:t>de </a:t>
            </a:r>
            <a:r>
              <a:rPr lang="ro-RO" sz="2800" b="1" dirty="0">
                <a:solidFill>
                  <a:srgbClr val="262254"/>
                </a:solidFill>
              </a:rPr>
              <a:t>îngrijorare financiară ale românilor</a:t>
            </a:r>
          </a:p>
          <a:p>
            <a:r>
              <a:rPr lang="ro-RO" sz="2000" b="1" i="1" dirty="0">
                <a:solidFill>
                  <a:srgbClr val="262254"/>
                </a:solidFill>
              </a:rPr>
              <a:t>răspuns spontan – întrebare deschisă - ”top of </a:t>
            </a:r>
            <a:r>
              <a:rPr lang="ro-RO" sz="2000" b="1" i="1" dirty="0" err="1">
                <a:solidFill>
                  <a:srgbClr val="262254"/>
                </a:solidFill>
              </a:rPr>
              <a:t>mind</a:t>
            </a:r>
            <a:r>
              <a:rPr lang="ro-RO" sz="2000" b="1" i="1" dirty="0">
                <a:solidFill>
                  <a:srgbClr val="262254"/>
                </a:solidFill>
              </a:rPr>
              <a:t>” </a:t>
            </a:r>
          </a:p>
        </p:txBody>
      </p:sp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22" name="CasetăText 21">
            <a:extLst>
              <a:ext uri="{FF2B5EF4-FFF2-40B4-BE49-F238E27FC236}">
                <a16:creationId xmlns:a16="http://schemas.microsoft.com/office/drawing/2014/main" id="{C7706040-9F53-7CBB-7442-506E6B587934}"/>
              </a:ext>
            </a:extLst>
          </p:cNvPr>
          <p:cNvSpPr txBox="1"/>
          <p:nvPr/>
        </p:nvSpPr>
        <p:spPr>
          <a:xfrm>
            <a:off x="781556" y="6349489"/>
            <a:ext cx="837862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este principala dumneavoastră sursă de îngrijorare din punct de vedere financiar? (întrebare deschisă) (N=500)</a:t>
            </a:r>
          </a:p>
          <a:p>
            <a:pPr algn="just"/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Această întrebare</a:t>
            </a:r>
            <a:r>
              <a:rPr lang="ro-RO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arată prima sursă de îngrijorare financiară la care s-au gândit respondenții și nu toate sursele lor de îngrijorare financiară.</a:t>
            </a:r>
            <a:endParaRPr lang="en-US" sz="11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Freeform: Shape 2">
            <a:extLst>
              <a:ext uri="{FF2B5EF4-FFF2-40B4-BE49-F238E27FC236}">
                <a16:creationId xmlns:a16="http://schemas.microsoft.com/office/drawing/2014/main" id="{D3FC2A1F-10CE-9C7A-8D49-6916D67E8C11}"/>
              </a:ext>
            </a:extLst>
          </p:cNvPr>
          <p:cNvSpPr/>
          <p:nvPr/>
        </p:nvSpPr>
        <p:spPr>
          <a:xfrm>
            <a:off x="3813787" y="1698194"/>
            <a:ext cx="4398348" cy="4034397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rgbClr val="FFABA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4" name="Freeform: Shape 3">
            <a:extLst>
              <a:ext uri="{FF2B5EF4-FFF2-40B4-BE49-F238E27FC236}">
                <a16:creationId xmlns:a16="http://schemas.microsoft.com/office/drawing/2014/main" id="{30AA65A0-834D-32E2-CD63-E773903DCE5F}"/>
              </a:ext>
            </a:extLst>
          </p:cNvPr>
          <p:cNvSpPr/>
          <p:nvPr/>
        </p:nvSpPr>
        <p:spPr>
          <a:xfrm>
            <a:off x="4173907" y="1831157"/>
            <a:ext cx="3640345" cy="3339118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rgbClr val="FF6565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Freeform: Shape 4">
            <a:extLst>
              <a:ext uri="{FF2B5EF4-FFF2-40B4-BE49-F238E27FC236}">
                <a16:creationId xmlns:a16="http://schemas.microsoft.com/office/drawing/2014/main" id="{4EC378A3-2AC9-C04B-EC83-6E687105EE4B}"/>
              </a:ext>
            </a:extLst>
          </p:cNvPr>
          <p:cNvSpPr/>
          <p:nvPr/>
        </p:nvSpPr>
        <p:spPr>
          <a:xfrm>
            <a:off x="4543839" y="1936654"/>
            <a:ext cx="2892208" cy="2652885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rgbClr val="FF1515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6" name="Freeform: Shape 5">
            <a:extLst>
              <a:ext uri="{FF2B5EF4-FFF2-40B4-BE49-F238E27FC236}">
                <a16:creationId xmlns:a16="http://schemas.microsoft.com/office/drawing/2014/main" id="{90171DE5-7DF0-D40C-0E93-C09EC0FA2CE0}"/>
              </a:ext>
            </a:extLst>
          </p:cNvPr>
          <p:cNvSpPr/>
          <p:nvPr/>
        </p:nvSpPr>
        <p:spPr>
          <a:xfrm>
            <a:off x="4907086" y="2045091"/>
            <a:ext cx="2137594" cy="1960713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o-RO" sz="1400" b="1" dirty="0"/>
              <a:t>26%</a:t>
            </a:r>
            <a:endParaRPr lang="en-US" sz="1400" b="1" dirty="0"/>
          </a:p>
          <a:p>
            <a:pPr algn="ctr"/>
            <a:endParaRPr lang="en-US" sz="1350" dirty="0"/>
          </a:p>
        </p:txBody>
      </p:sp>
      <p:sp>
        <p:nvSpPr>
          <p:cNvPr id="27" name="Freeform: Shape 15">
            <a:extLst>
              <a:ext uri="{FF2B5EF4-FFF2-40B4-BE49-F238E27FC236}">
                <a16:creationId xmlns:a16="http://schemas.microsoft.com/office/drawing/2014/main" id="{5E423796-C47D-47C7-192B-F69FEDC32588}"/>
              </a:ext>
            </a:extLst>
          </p:cNvPr>
          <p:cNvSpPr/>
          <p:nvPr/>
        </p:nvSpPr>
        <p:spPr>
          <a:xfrm>
            <a:off x="5285782" y="2154232"/>
            <a:ext cx="1380202" cy="1265994"/>
          </a:xfrm>
          <a:custGeom>
            <a:avLst/>
            <a:gdLst>
              <a:gd name="connsiteX0" fmla="*/ 479562 w 960119"/>
              <a:gd name="connsiteY0" fmla="*/ 0 h 857250"/>
              <a:gd name="connsiteX1" fmla="*/ 562460 w 960119"/>
              <a:gd name="connsiteY1" fmla="*/ 47625 h 857250"/>
              <a:gd name="connsiteX2" fmla="*/ 947255 w 960119"/>
              <a:gd name="connsiteY2" fmla="*/ 714375 h 857250"/>
              <a:gd name="connsiteX3" fmla="*/ 947255 w 960119"/>
              <a:gd name="connsiteY3" fmla="*/ 809625 h 857250"/>
              <a:gd name="connsiteX4" fmla="*/ 864395 w 960119"/>
              <a:gd name="connsiteY4" fmla="*/ 857250 h 857250"/>
              <a:gd name="connsiteX5" fmla="*/ 94767 w 960119"/>
              <a:gd name="connsiteY5" fmla="*/ 857250 h 857250"/>
              <a:gd name="connsiteX6" fmla="*/ 12837 w 960119"/>
              <a:gd name="connsiteY6" fmla="*/ 809625 h 857250"/>
              <a:gd name="connsiteX7" fmla="*/ 12837 w 960119"/>
              <a:gd name="connsiteY7" fmla="*/ 714375 h 857250"/>
              <a:gd name="connsiteX8" fmla="*/ 397670 w 960119"/>
              <a:gd name="connsiteY8" fmla="*/ 47625 h 857250"/>
              <a:gd name="connsiteX9" fmla="*/ 479562 w 960119"/>
              <a:gd name="connsiteY9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60119" h="857250">
                <a:moveTo>
                  <a:pt x="479562" y="0"/>
                </a:moveTo>
                <a:cubicBezTo>
                  <a:pt x="513867" y="0"/>
                  <a:pt x="545307" y="18101"/>
                  <a:pt x="562460" y="47625"/>
                </a:cubicBezTo>
                <a:lnTo>
                  <a:pt x="947255" y="714375"/>
                </a:lnTo>
                <a:cubicBezTo>
                  <a:pt x="964407" y="743899"/>
                  <a:pt x="964407" y="780101"/>
                  <a:pt x="947255" y="809625"/>
                </a:cubicBezTo>
                <a:cubicBezTo>
                  <a:pt x="930102" y="839149"/>
                  <a:pt x="898662" y="857250"/>
                  <a:pt x="864395" y="857250"/>
                </a:cubicBezTo>
                <a:lnTo>
                  <a:pt x="94767" y="857250"/>
                </a:lnTo>
                <a:cubicBezTo>
                  <a:pt x="60462" y="857250"/>
                  <a:pt x="29060" y="839149"/>
                  <a:pt x="12837" y="809625"/>
                </a:cubicBezTo>
                <a:cubicBezTo>
                  <a:pt x="-4278" y="780101"/>
                  <a:pt x="-4278" y="743899"/>
                  <a:pt x="12837" y="714375"/>
                </a:cubicBezTo>
                <a:lnTo>
                  <a:pt x="397670" y="47625"/>
                </a:lnTo>
                <a:cubicBezTo>
                  <a:pt x="414822" y="18101"/>
                  <a:pt x="446225" y="0"/>
                  <a:pt x="479562" y="0"/>
                </a:cubicBezTo>
                <a:close/>
              </a:path>
            </a:pathLst>
          </a:custGeom>
          <a:solidFill>
            <a:srgbClr val="8A0000"/>
          </a:solidFill>
          <a:ln>
            <a:noFill/>
          </a:ln>
          <a:effectLst>
            <a:outerShdw blurRad="1270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o-RO" sz="1350" dirty="0"/>
          </a:p>
          <a:p>
            <a:pPr algn="ctr"/>
            <a:endParaRPr lang="ro-RO" sz="1350" dirty="0"/>
          </a:p>
          <a:p>
            <a:pPr algn="ctr"/>
            <a:endParaRPr lang="ro-RO" b="1" dirty="0"/>
          </a:p>
          <a:p>
            <a:pPr algn="ctr"/>
            <a:endParaRPr lang="ro-RO" b="1" dirty="0"/>
          </a:p>
          <a:p>
            <a:pPr algn="ctr"/>
            <a:r>
              <a:rPr lang="ro-RO" b="1" dirty="0"/>
              <a:t>27%</a:t>
            </a:r>
            <a:endParaRPr lang="en-US" b="1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FF872D8-FDAC-2E17-4054-D4674744554E}"/>
              </a:ext>
            </a:extLst>
          </p:cNvPr>
          <p:cNvSpPr/>
          <p:nvPr/>
        </p:nvSpPr>
        <p:spPr>
          <a:xfrm>
            <a:off x="3848271" y="3854265"/>
            <a:ext cx="391367" cy="402060"/>
          </a:xfrm>
          <a:prstGeom prst="ellipse">
            <a:avLst/>
          </a:prstGeom>
          <a:solidFill>
            <a:srgbClr val="FF151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EB02728-4769-595F-0C94-F8B710DFD3A6}"/>
              </a:ext>
            </a:extLst>
          </p:cNvPr>
          <p:cNvSpPr/>
          <p:nvPr/>
        </p:nvSpPr>
        <p:spPr>
          <a:xfrm>
            <a:off x="7871711" y="4031874"/>
            <a:ext cx="391367" cy="402060"/>
          </a:xfrm>
          <a:prstGeom prst="ellipse">
            <a:avLst/>
          </a:prstGeom>
          <a:solidFill>
            <a:srgbClr val="FF6565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3E8E8F3-9386-9A04-AFEE-BC002D7BCE44}"/>
              </a:ext>
            </a:extLst>
          </p:cNvPr>
          <p:cNvSpPr/>
          <p:nvPr/>
        </p:nvSpPr>
        <p:spPr>
          <a:xfrm>
            <a:off x="8342087" y="5087395"/>
            <a:ext cx="391367" cy="402060"/>
          </a:xfrm>
          <a:prstGeom prst="ellipse">
            <a:avLst/>
          </a:prstGeom>
          <a:solidFill>
            <a:srgbClr val="FFABAB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>
                <a:solidFill>
                  <a:schemeClr val="bg1"/>
                </a:solidFill>
              </a:rPr>
              <a:t>5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7" name="TextBox 61">
            <a:extLst>
              <a:ext uri="{FF2B5EF4-FFF2-40B4-BE49-F238E27FC236}">
                <a16:creationId xmlns:a16="http://schemas.microsoft.com/office/drawing/2014/main" id="{AD09B2F0-1C68-A6AD-C518-69A26339C8B8}"/>
              </a:ext>
            </a:extLst>
          </p:cNvPr>
          <p:cNvSpPr txBox="1"/>
          <p:nvPr/>
        </p:nvSpPr>
        <p:spPr>
          <a:xfrm>
            <a:off x="8483218" y="4074121"/>
            <a:ext cx="2117231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ro-RO" sz="1600" b="1" noProof="1"/>
              <a:t>Plata ratelor</a:t>
            </a:r>
            <a:endParaRPr lang="en-US" sz="1600" b="1" noProof="1"/>
          </a:p>
        </p:txBody>
      </p:sp>
      <p:sp>
        <p:nvSpPr>
          <p:cNvPr id="43" name="TextBox 67">
            <a:extLst>
              <a:ext uri="{FF2B5EF4-FFF2-40B4-BE49-F238E27FC236}">
                <a16:creationId xmlns:a16="http://schemas.microsoft.com/office/drawing/2014/main" id="{05438E1D-2108-3A5E-0209-88C87289E0AD}"/>
              </a:ext>
            </a:extLst>
          </p:cNvPr>
          <p:cNvSpPr txBox="1"/>
          <p:nvPr/>
        </p:nvSpPr>
        <p:spPr>
          <a:xfrm>
            <a:off x="1199536" y="3875371"/>
            <a:ext cx="2534568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1600" b="1" noProof="1"/>
              <a:t>Pierderea locului de munc</a:t>
            </a:r>
            <a:r>
              <a:rPr lang="ro-RO" sz="1600" b="1" noProof="1"/>
              <a:t>ă</a:t>
            </a:r>
            <a:endParaRPr lang="en-US" sz="1600" b="1" noProof="1"/>
          </a:p>
        </p:txBody>
      </p:sp>
      <p:sp>
        <p:nvSpPr>
          <p:cNvPr id="46" name="TextBox 70">
            <a:extLst>
              <a:ext uri="{FF2B5EF4-FFF2-40B4-BE49-F238E27FC236}">
                <a16:creationId xmlns:a16="http://schemas.microsoft.com/office/drawing/2014/main" id="{EE24DDC5-2C30-D085-CA7B-80D73ED03B51}"/>
              </a:ext>
            </a:extLst>
          </p:cNvPr>
          <p:cNvSpPr txBox="1"/>
          <p:nvPr/>
        </p:nvSpPr>
        <p:spPr>
          <a:xfrm>
            <a:off x="8925870" y="5097780"/>
            <a:ext cx="2892504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ro-RO" sz="1600" b="1" noProof="1"/>
              <a:t>Perspectiva unei crize economice</a:t>
            </a:r>
            <a:endParaRPr lang="en-US" sz="1600" b="1" noProof="1"/>
          </a:p>
        </p:txBody>
      </p:sp>
      <p:sp>
        <p:nvSpPr>
          <p:cNvPr id="49" name="TextBox 73">
            <a:extLst>
              <a:ext uri="{FF2B5EF4-FFF2-40B4-BE49-F238E27FC236}">
                <a16:creationId xmlns:a16="http://schemas.microsoft.com/office/drawing/2014/main" id="{2598E07A-E8EE-ADEE-07A4-26A9201117F5}"/>
              </a:ext>
            </a:extLst>
          </p:cNvPr>
          <p:cNvSpPr txBox="1"/>
          <p:nvPr/>
        </p:nvSpPr>
        <p:spPr>
          <a:xfrm>
            <a:off x="1939757" y="2987375"/>
            <a:ext cx="2117231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o-RO" sz="1600" b="1" noProof="1"/>
              <a:t>Venituri insuficiente</a:t>
            </a:r>
            <a:endParaRPr lang="en-US" sz="1600" b="1" noProof="1"/>
          </a:p>
        </p:txBody>
      </p:sp>
      <p:sp>
        <p:nvSpPr>
          <p:cNvPr id="52" name="TextBox 76">
            <a:extLst>
              <a:ext uri="{FF2B5EF4-FFF2-40B4-BE49-F238E27FC236}">
                <a16:creationId xmlns:a16="http://schemas.microsoft.com/office/drawing/2014/main" id="{B68BBE1D-E96D-626C-64AC-4435F21D41A5}"/>
              </a:ext>
            </a:extLst>
          </p:cNvPr>
          <p:cNvSpPr txBox="1"/>
          <p:nvPr/>
        </p:nvSpPr>
        <p:spPr>
          <a:xfrm>
            <a:off x="1961548" y="1931305"/>
            <a:ext cx="2830370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o-RO" sz="1600" b="1" noProof="1"/>
              <a:t>Inflația</a:t>
            </a:r>
            <a:endParaRPr lang="en-US" sz="1600" b="1" noProof="1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DF5A04E-A018-FD98-DC3C-A680F3082D7F}"/>
              </a:ext>
            </a:extLst>
          </p:cNvPr>
          <p:cNvSpPr/>
          <p:nvPr/>
        </p:nvSpPr>
        <p:spPr>
          <a:xfrm>
            <a:off x="4363718" y="2984991"/>
            <a:ext cx="391367" cy="402060"/>
          </a:xfrm>
          <a:prstGeom prst="ellipse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>
                <a:solidFill>
                  <a:schemeClr val="bg1"/>
                </a:solidFill>
              </a:rPr>
              <a:t>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DE8656A9-8FF1-F313-12CB-529D5FFAC92A}"/>
              </a:ext>
            </a:extLst>
          </p:cNvPr>
          <p:cNvSpPr/>
          <p:nvPr/>
        </p:nvSpPr>
        <p:spPr>
          <a:xfrm>
            <a:off x="5015023" y="1909761"/>
            <a:ext cx="391367" cy="402060"/>
          </a:xfrm>
          <a:prstGeom prst="ellipse">
            <a:avLst/>
          </a:prstGeom>
          <a:solidFill>
            <a:srgbClr val="8A0000"/>
          </a:solidFill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>
                <a:solidFill>
                  <a:schemeClr val="bg1"/>
                </a:solidFill>
              </a:rPr>
              <a:t>1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7" name="Grafic 56" descr="Tendință ascendentă">
            <a:extLst>
              <a:ext uri="{FF2B5EF4-FFF2-40B4-BE49-F238E27FC236}">
                <a16:creationId xmlns:a16="http://schemas.microsoft.com/office/drawing/2014/main" id="{75BCCEFB-2763-010E-9716-CC8EFDBBF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2529" y="2498823"/>
            <a:ext cx="466707" cy="466707"/>
          </a:xfrm>
          <a:prstGeom prst="rect">
            <a:avLst/>
          </a:prstGeom>
        </p:spPr>
      </p:pic>
      <p:sp>
        <p:nvSpPr>
          <p:cNvPr id="58" name="CasetăText 57">
            <a:extLst>
              <a:ext uri="{FF2B5EF4-FFF2-40B4-BE49-F238E27FC236}">
                <a16:creationId xmlns:a16="http://schemas.microsoft.com/office/drawing/2014/main" id="{850452D5-0343-2A97-2AD7-4295FE8F6D82}"/>
              </a:ext>
            </a:extLst>
          </p:cNvPr>
          <p:cNvSpPr txBox="1"/>
          <p:nvPr/>
        </p:nvSpPr>
        <p:spPr>
          <a:xfrm>
            <a:off x="5591010" y="3664555"/>
            <a:ext cx="84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lt1"/>
                </a:solidFill>
              </a:rPr>
              <a:t>19%</a:t>
            </a:r>
          </a:p>
        </p:txBody>
      </p:sp>
      <p:sp>
        <p:nvSpPr>
          <p:cNvPr id="59" name="CasetăText 58">
            <a:extLst>
              <a:ext uri="{FF2B5EF4-FFF2-40B4-BE49-F238E27FC236}">
                <a16:creationId xmlns:a16="http://schemas.microsoft.com/office/drawing/2014/main" id="{483003A1-0BBB-B925-933B-6C7A58454575}"/>
              </a:ext>
            </a:extLst>
          </p:cNvPr>
          <p:cNvSpPr txBox="1"/>
          <p:nvPr/>
        </p:nvSpPr>
        <p:spPr>
          <a:xfrm>
            <a:off x="5591010" y="4228009"/>
            <a:ext cx="84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lt1"/>
                </a:solidFill>
              </a:rPr>
              <a:t>14%</a:t>
            </a:r>
          </a:p>
        </p:txBody>
      </p:sp>
      <p:sp>
        <p:nvSpPr>
          <p:cNvPr id="60" name="CasetăText 59">
            <a:extLst>
              <a:ext uri="{FF2B5EF4-FFF2-40B4-BE49-F238E27FC236}">
                <a16:creationId xmlns:a16="http://schemas.microsoft.com/office/drawing/2014/main" id="{4D972891-74DA-22F9-11EB-2EA6298DBBCF}"/>
              </a:ext>
            </a:extLst>
          </p:cNvPr>
          <p:cNvSpPr txBox="1"/>
          <p:nvPr/>
        </p:nvSpPr>
        <p:spPr>
          <a:xfrm>
            <a:off x="5600858" y="4814985"/>
            <a:ext cx="84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lt1"/>
                </a:solidFill>
              </a:rPr>
              <a:t>13%</a:t>
            </a:r>
          </a:p>
        </p:txBody>
      </p:sp>
      <p:sp>
        <p:nvSpPr>
          <p:cNvPr id="61" name="CasetăText 60">
            <a:extLst>
              <a:ext uri="{FF2B5EF4-FFF2-40B4-BE49-F238E27FC236}">
                <a16:creationId xmlns:a16="http://schemas.microsoft.com/office/drawing/2014/main" id="{03A9ADF5-7281-863C-67A9-7B9295D16C52}"/>
              </a:ext>
            </a:extLst>
          </p:cNvPr>
          <p:cNvSpPr txBox="1"/>
          <p:nvPr/>
        </p:nvSpPr>
        <p:spPr>
          <a:xfrm>
            <a:off x="5591010" y="5289855"/>
            <a:ext cx="843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chemeClr val="lt1"/>
                </a:solidFill>
              </a:rPr>
              <a:t>5%</a:t>
            </a:r>
          </a:p>
        </p:txBody>
      </p:sp>
      <p:pic>
        <p:nvPicPr>
          <p:cNvPr id="65" name="Grafic 64" descr="Bani">
            <a:extLst>
              <a:ext uri="{FF2B5EF4-FFF2-40B4-BE49-F238E27FC236}">
                <a16:creationId xmlns:a16="http://schemas.microsoft.com/office/drawing/2014/main" id="{460DD0ED-385C-207A-822E-9C6F446BFD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85782" y="3556673"/>
            <a:ext cx="421457" cy="421457"/>
          </a:xfrm>
          <a:prstGeom prst="rect">
            <a:avLst/>
          </a:prstGeom>
        </p:spPr>
      </p:pic>
      <p:pic>
        <p:nvPicPr>
          <p:cNvPr id="67" name="Grafic 66" descr="Bancă">
            <a:extLst>
              <a:ext uri="{FF2B5EF4-FFF2-40B4-BE49-F238E27FC236}">
                <a16:creationId xmlns:a16="http://schemas.microsoft.com/office/drawing/2014/main" id="{1E2BD686-42C2-090B-B051-80839B73DFA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85782" y="4707759"/>
            <a:ext cx="447486" cy="447486"/>
          </a:xfrm>
          <a:prstGeom prst="rect">
            <a:avLst/>
          </a:prstGeom>
        </p:spPr>
      </p:pic>
      <p:pic>
        <p:nvPicPr>
          <p:cNvPr id="69" name="Grafic 68" descr="Euro">
            <a:extLst>
              <a:ext uri="{FF2B5EF4-FFF2-40B4-BE49-F238E27FC236}">
                <a16:creationId xmlns:a16="http://schemas.microsoft.com/office/drawing/2014/main" id="{1B3F1E7B-1DFA-2A19-6F81-CDBCD9F599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3597" y="5288495"/>
            <a:ext cx="379671" cy="379671"/>
          </a:xfrm>
          <a:prstGeom prst="rect">
            <a:avLst/>
          </a:prstGeom>
        </p:spPr>
      </p:pic>
      <p:pic>
        <p:nvPicPr>
          <p:cNvPr id="71" name="Grafic 70" descr="Funcționar">
            <a:extLst>
              <a:ext uri="{FF2B5EF4-FFF2-40B4-BE49-F238E27FC236}">
                <a16:creationId xmlns:a16="http://schemas.microsoft.com/office/drawing/2014/main" id="{E95ADDF6-9D47-A1A5-FB95-D7DFC6E7AE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44049" y="4055295"/>
            <a:ext cx="489219" cy="48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941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36D8D3D-B9C4-ECCF-6D22-F8910B647D8F}"/>
              </a:ext>
            </a:extLst>
          </p:cNvPr>
          <p:cNvSpPr txBox="1"/>
          <p:nvPr/>
        </p:nvSpPr>
        <p:spPr>
          <a:xfrm>
            <a:off x="554658" y="391680"/>
            <a:ext cx="896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262254"/>
                </a:solidFill>
              </a:rPr>
              <a:t>Surse</a:t>
            </a:r>
            <a:r>
              <a:rPr lang="en-US" sz="2800" b="1" dirty="0">
                <a:solidFill>
                  <a:srgbClr val="262254"/>
                </a:solidFill>
              </a:rPr>
              <a:t> de </a:t>
            </a:r>
            <a:r>
              <a:rPr lang="ro-RO" sz="2800" b="1" dirty="0">
                <a:solidFill>
                  <a:srgbClr val="262254"/>
                </a:solidFill>
              </a:rPr>
              <a:t>îngrijorare </a:t>
            </a:r>
            <a:r>
              <a:rPr lang="da-DK" sz="2800" b="1" dirty="0">
                <a:solidFill>
                  <a:srgbClr val="262254"/>
                </a:solidFill>
              </a:rPr>
              <a:t>din punct de vedere financiar</a:t>
            </a:r>
            <a:endParaRPr lang="ro-RO" sz="2800" b="1" dirty="0">
              <a:solidFill>
                <a:srgbClr val="262254"/>
              </a:solidFill>
            </a:endParaRPr>
          </a:p>
          <a:p>
            <a:r>
              <a:rPr lang="ro-RO" sz="2000" b="1" i="1" dirty="0">
                <a:solidFill>
                  <a:srgbClr val="262254"/>
                </a:solidFill>
              </a:rPr>
              <a:t>răspuns asistat – întrebare închisă </a:t>
            </a:r>
            <a:endParaRPr lang="ro-RO" sz="2000" b="1" dirty="0">
              <a:solidFill>
                <a:srgbClr val="262254"/>
              </a:solidFill>
            </a:endParaRPr>
          </a:p>
        </p:txBody>
      </p:sp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9">
            <a:extLst>
              <a:ext uri="{FF2B5EF4-FFF2-40B4-BE49-F238E27FC236}">
                <a16:creationId xmlns:a16="http://schemas.microsoft.com/office/drawing/2014/main" id="{9AB93F8E-5465-617B-1C00-969681B4DF30}"/>
              </a:ext>
            </a:extLst>
          </p:cNvPr>
          <p:cNvSpPr txBox="1"/>
          <p:nvPr/>
        </p:nvSpPr>
        <p:spPr>
          <a:xfrm flipH="1">
            <a:off x="554701" y="4876711"/>
            <a:ext cx="3103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dirty="0"/>
              <a:t>apariția unei </a:t>
            </a:r>
            <a:r>
              <a:rPr lang="ro-RO" sz="1400" b="1" dirty="0"/>
              <a:t>situații neprevăzute</a:t>
            </a:r>
            <a:endParaRPr lang="uk-UA" sz="1400" i="1" dirty="0"/>
          </a:p>
        </p:txBody>
      </p:sp>
      <p:graphicFrame>
        <p:nvGraphicFramePr>
          <p:cNvPr id="4" name="Chart 6">
            <a:extLst>
              <a:ext uri="{FF2B5EF4-FFF2-40B4-BE49-F238E27FC236}">
                <a16:creationId xmlns:a16="http://schemas.microsoft.com/office/drawing/2014/main" id="{F8418054-AE33-499B-30E3-B14C89E29B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7686863"/>
              </p:ext>
            </p:extLst>
          </p:nvPr>
        </p:nvGraphicFramePr>
        <p:xfrm>
          <a:off x="466196" y="1672827"/>
          <a:ext cx="3280721" cy="317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29">
            <a:extLst>
              <a:ext uri="{FF2B5EF4-FFF2-40B4-BE49-F238E27FC236}">
                <a16:creationId xmlns:a16="http://schemas.microsoft.com/office/drawing/2014/main" id="{A999045B-7CA7-6D0C-1ACC-539C9D104EF6}"/>
              </a:ext>
            </a:extLst>
          </p:cNvPr>
          <p:cNvSpPr txBox="1"/>
          <p:nvPr/>
        </p:nvSpPr>
        <p:spPr>
          <a:xfrm flipH="1">
            <a:off x="4544145" y="4876711"/>
            <a:ext cx="3103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400" b="1" dirty="0"/>
              <a:t>scăderea nivelului de trai </a:t>
            </a:r>
            <a:r>
              <a:rPr lang="ro-RO" sz="1400" dirty="0"/>
              <a:t>determinată de scăderea puterii de cumpărare</a:t>
            </a:r>
            <a:endParaRPr lang="uk-UA" sz="1400" i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DBFD487-BC7D-23D8-6405-EDE454B776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145007"/>
              </p:ext>
            </p:extLst>
          </p:nvPr>
        </p:nvGraphicFramePr>
        <p:xfrm>
          <a:off x="4455639" y="1589253"/>
          <a:ext cx="3280721" cy="317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6">
            <a:extLst>
              <a:ext uri="{FF2B5EF4-FFF2-40B4-BE49-F238E27FC236}">
                <a16:creationId xmlns:a16="http://schemas.microsoft.com/office/drawing/2014/main" id="{4337D009-2C97-0C5E-9028-5C9D62DDA9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2418447"/>
              </p:ext>
            </p:extLst>
          </p:nvPr>
        </p:nvGraphicFramePr>
        <p:xfrm>
          <a:off x="8445083" y="1679086"/>
          <a:ext cx="3280721" cy="317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29">
            <a:extLst>
              <a:ext uri="{FF2B5EF4-FFF2-40B4-BE49-F238E27FC236}">
                <a16:creationId xmlns:a16="http://schemas.microsoft.com/office/drawing/2014/main" id="{6B1B3CB1-37C6-246C-A8BC-CA81C00EBBC9}"/>
              </a:ext>
            </a:extLst>
          </p:cNvPr>
          <p:cNvSpPr txBox="1"/>
          <p:nvPr/>
        </p:nvSpPr>
        <p:spPr>
          <a:xfrm flipH="1">
            <a:off x="8533587" y="4876711"/>
            <a:ext cx="3103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sz="1400" b="1" dirty="0"/>
              <a:t>li</a:t>
            </a:r>
            <a:r>
              <a:rPr lang="en-GB" sz="1400" b="1" dirty="0" err="1"/>
              <a:t>psa</a:t>
            </a:r>
            <a:r>
              <a:rPr lang="en-GB" sz="1400" b="1" dirty="0"/>
              <a:t> </a:t>
            </a:r>
            <a:r>
              <a:rPr lang="en-GB" sz="1400" b="1" dirty="0" err="1"/>
              <a:t>unui</a:t>
            </a:r>
            <a:r>
              <a:rPr lang="en-GB" sz="1400" b="1" dirty="0"/>
              <a:t> fond de </a:t>
            </a:r>
            <a:r>
              <a:rPr lang="en-GB" sz="1400" b="1" dirty="0" err="1"/>
              <a:t>urgență</a:t>
            </a:r>
            <a:r>
              <a:rPr lang="en-GB" sz="1400" b="1" dirty="0"/>
              <a:t> </a:t>
            </a:r>
            <a:r>
              <a:rPr lang="en-GB" sz="1400" dirty="0" err="1"/>
              <a:t>pentru</a:t>
            </a:r>
            <a:r>
              <a:rPr lang="en-GB" sz="1400" dirty="0"/>
              <a:t> </a:t>
            </a:r>
            <a:r>
              <a:rPr lang="en-GB" sz="1400" dirty="0" err="1"/>
              <a:t>situații</a:t>
            </a:r>
            <a:r>
              <a:rPr lang="en-GB" sz="1400" dirty="0"/>
              <a:t> </a:t>
            </a:r>
            <a:r>
              <a:rPr lang="en-GB" sz="1400" dirty="0" err="1"/>
              <a:t>neprevăzute</a:t>
            </a:r>
            <a:r>
              <a:rPr lang="en-GB" sz="1400" dirty="0"/>
              <a:t> </a:t>
            </a: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9CD72E74-6C9B-0B47-7854-C430B01ABE59}"/>
              </a:ext>
            </a:extLst>
          </p:cNvPr>
          <p:cNvSpPr txBox="1"/>
          <p:nvPr/>
        </p:nvSpPr>
        <p:spPr>
          <a:xfrm>
            <a:off x="265471" y="6238830"/>
            <a:ext cx="10569677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sunt principalele dumneavoastră surse de îngrijorare din punct de vedere financiar? (răspuns multiplu) (N=500)</a:t>
            </a:r>
          </a:p>
          <a:p>
            <a:pPr algn="just"/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Această întrebare</a:t>
            </a:r>
            <a:r>
              <a:rPr lang="ro-RO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asistată cu posibilitate de răspuns multiplu arată toate sursele de îngrijorare financiară la care s-au gândit respondenții și nu doar prima sursă de îngrijorare financiară care le-a venit în minte spontan respondenților.</a:t>
            </a:r>
            <a:endParaRPr lang="en-US" sz="11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10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36D8D3D-B9C4-ECCF-6D22-F8910B647D8F}"/>
              </a:ext>
            </a:extLst>
          </p:cNvPr>
          <p:cNvSpPr txBox="1"/>
          <p:nvPr/>
        </p:nvSpPr>
        <p:spPr>
          <a:xfrm>
            <a:off x="584437" y="390525"/>
            <a:ext cx="6305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62254"/>
                </a:solidFill>
              </a:rPr>
              <a:t>Obiceiuri de economisire</a:t>
            </a:r>
          </a:p>
        </p:txBody>
      </p:sp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8373385D-E796-038C-6633-07A42F998250}"/>
              </a:ext>
            </a:extLst>
          </p:cNvPr>
          <p:cNvSpPr txBox="1"/>
          <p:nvPr/>
        </p:nvSpPr>
        <p:spPr>
          <a:xfrm>
            <a:off x="792639" y="6459865"/>
            <a:ext cx="609734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Reușiți să faceți economii sau să strângeți bani? (N=500)</a:t>
            </a:r>
          </a:p>
        </p:txBody>
      </p:sp>
      <p:sp>
        <p:nvSpPr>
          <p:cNvPr id="8" name="TextBox 29">
            <a:extLst>
              <a:ext uri="{FF2B5EF4-FFF2-40B4-BE49-F238E27FC236}">
                <a16:creationId xmlns:a16="http://schemas.microsoft.com/office/drawing/2014/main" id="{54B633F8-3EF0-D186-CC04-0D7DB14B777E}"/>
              </a:ext>
            </a:extLst>
          </p:cNvPr>
          <p:cNvSpPr txBox="1"/>
          <p:nvPr/>
        </p:nvSpPr>
        <p:spPr>
          <a:xfrm flipH="1">
            <a:off x="555208" y="4906207"/>
            <a:ext cx="3096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/>
              <a:t>fac</a:t>
            </a:r>
            <a:r>
              <a:rPr lang="ro-RO" sz="1400" b="1" dirty="0"/>
              <a:t> economii</a:t>
            </a:r>
          </a:p>
        </p:txBody>
      </p:sp>
      <p:sp>
        <p:nvSpPr>
          <p:cNvPr id="12" name="TextBox 29">
            <a:extLst>
              <a:ext uri="{FF2B5EF4-FFF2-40B4-BE49-F238E27FC236}">
                <a16:creationId xmlns:a16="http://schemas.microsoft.com/office/drawing/2014/main" id="{118A9832-1DA5-863B-648B-BDEDF6010353}"/>
              </a:ext>
            </a:extLst>
          </p:cNvPr>
          <p:cNvSpPr txBox="1"/>
          <p:nvPr/>
        </p:nvSpPr>
        <p:spPr>
          <a:xfrm flipH="1">
            <a:off x="7000434" y="297414"/>
            <a:ext cx="3096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MOTIVE</a:t>
            </a:r>
            <a:r>
              <a:rPr lang="ro-RO" sz="1400" b="1" dirty="0"/>
              <a:t> PENTRU CARE ECONOMISIM</a:t>
            </a:r>
          </a:p>
          <a:p>
            <a:pPr algn="ctr"/>
            <a:r>
              <a:rPr lang="ro-RO" sz="1400" b="1" dirty="0"/>
              <a:t>N=235</a:t>
            </a:r>
          </a:p>
        </p:txBody>
      </p:sp>
      <p:sp>
        <p:nvSpPr>
          <p:cNvPr id="13" name="TextBox 29">
            <a:extLst>
              <a:ext uri="{FF2B5EF4-FFF2-40B4-BE49-F238E27FC236}">
                <a16:creationId xmlns:a16="http://schemas.microsoft.com/office/drawing/2014/main" id="{37048B4D-98BD-D664-5963-431E2767BC41}"/>
              </a:ext>
            </a:extLst>
          </p:cNvPr>
          <p:cNvSpPr txBox="1"/>
          <p:nvPr/>
        </p:nvSpPr>
        <p:spPr>
          <a:xfrm flipH="1">
            <a:off x="6662450" y="3812466"/>
            <a:ext cx="3772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E30613"/>
                </a:solidFill>
              </a:rPr>
              <a:t>MOTIVE</a:t>
            </a:r>
            <a:r>
              <a:rPr lang="ro-RO" sz="1400" b="1" dirty="0">
                <a:solidFill>
                  <a:srgbClr val="E30613"/>
                </a:solidFill>
              </a:rPr>
              <a:t> PENTRU CARE NU ECONOMISIM</a:t>
            </a:r>
          </a:p>
          <a:p>
            <a:pPr algn="ctr"/>
            <a:r>
              <a:rPr lang="ro-RO" sz="1400" b="1" dirty="0">
                <a:solidFill>
                  <a:srgbClr val="E30613"/>
                </a:solidFill>
              </a:rPr>
              <a:t>N=265</a:t>
            </a:r>
          </a:p>
        </p:txBody>
      </p:sp>
      <p:sp>
        <p:nvSpPr>
          <p:cNvPr id="15" name="TextBox 98">
            <a:extLst>
              <a:ext uri="{FF2B5EF4-FFF2-40B4-BE49-F238E27FC236}">
                <a16:creationId xmlns:a16="http://schemas.microsoft.com/office/drawing/2014/main" id="{CADD9CCC-040A-7630-221A-155B4EC7AC9A}"/>
              </a:ext>
            </a:extLst>
          </p:cNvPr>
          <p:cNvSpPr txBox="1"/>
          <p:nvPr/>
        </p:nvSpPr>
        <p:spPr>
          <a:xfrm>
            <a:off x="7082113" y="1007296"/>
            <a:ext cx="309672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b="1" noProof="1"/>
              <a:t>75%</a:t>
            </a:r>
          </a:p>
          <a:p>
            <a:pPr algn="ctr"/>
            <a:r>
              <a:rPr lang="ro-RO" sz="1400" noProof="1"/>
              <a:t>pentru a avea un fond de urgență        </a:t>
            </a:r>
          </a:p>
        </p:txBody>
      </p:sp>
      <p:pic>
        <p:nvPicPr>
          <p:cNvPr id="16" name="Grafic 15" descr="Girofar">
            <a:extLst>
              <a:ext uri="{FF2B5EF4-FFF2-40B4-BE49-F238E27FC236}">
                <a16:creationId xmlns:a16="http://schemas.microsoft.com/office/drawing/2014/main" id="{81FBBF6C-1A9A-0581-04E8-5B5AF0B5A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35977" y="1071083"/>
            <a:ext cx="457200" cy="457200"/>
          </a:xfrm>
          <a:prstGeom prst="rect">
            <a:avLst/>
          </a:prstGeom>
        </p:spPr>
      </p:pic>
      <p:sp>
        <p:nvSpPr>
          <p:cNvPr id="17" name="TextBox 98">
            <a:extLst>
              <a:ext uri="{FF2B5EF4-FFF2-40B4-BE49-F238E27FC236}">
                <a16:creationId xmlns:a16="http://schemas.microsoft.com/office/drawing/2014/main" id="{1EC6A447-3824-0F2A-A95B-9D6A6CB2B9FF}"/>
              </a:ext>
            </a:extLst>
          </p:cNvPr>
          <p:cNvSpPr txBox="1"/>
          <p:nvPr/>
        </p:nvSpPr>
        <p:spPr>
          <a:xfrm>
            <a:off x="7082113" y="1785660"/>
            <a:ext cx="309672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b="1" noProof="1"/>
              <a:t>55%</a:t>
            </a:r>
          </a:p>
          <a:p>
            <a:pPr algn="ctr"/>
            <a:r>
              <a:rPr lang="ro-RO" sz="1400" noProof="1"/>
              <a:t>vacanță sau concedii</a:t>
            </a:r>
          </a:p>
        </p:txBody>
      </p:sp>
      <p:pic>
        <p:nvPicPr>
          <p:cNvPr id="19" name="Grafic 18" descr="Scenă tropicală">
            <a:extLst>
              <a:ext uri="{FF2B5EF4-FFF2-40B4-BE49-F238E27FC236}">
                <a16:creationId xmlns:a16="http://schemas.microsoft.com/office/drawing/2014/main" id="{17B4CCD5-AB85-946A-E4EA-39FD9DF4EA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62450" y="1878431"/>
            <a:ext cx="404254" cy="404254"/>
          </a:xfrm>
          <a:prstGeom prst="rect">
            <a:avLst/>
          </a:prstGeom>
        </p:spPr>
      </p:pic>
      <p:sp>
        <p:nvSpPr>
          <p:cNvPr id="20" name="TextBox 98">
            <a:extLst>
              <a:ext uri="{FF2B5EF4-FFF2-40B4-BE49-F238E27FC236}">
                <a16:creationId xmlns:a16="http://schemas.microsoft.com/office/drawing/2014/main" id="{7F2BB740-C26E-455A-F9A6-6ADCE7E30E66}"/>
              </a:ext>
            </a:extLst>
          </p:cNvPr>
          <p:cNvSpPr txBox="1"/>
          <p:nvPr/>
        </p:nvSpPr>
        <p:spPr>
          <a:xfrm>
            <a:off x="7082113" y="4486146"/>
            <a:ext cx="3096728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b="1" noProof="1"/>
              <a:t>72%</a:t>
            </a:r>
          </a:p>
          <a:p>
            <a:pPr algn="ctr"/>
            <a:r>
              <a:rPr lang="ro-RO" sz="1400" noProof="1"/>
              <a:t>a devenit prea scump traiul de zi cu zi</a:t>
            </a:r>
          </a:p>
        </p:txBody>
      </p:sp>
      <p:sp>
        <p:nvSpPr>
          <p:cNvPr id="22" name="TextBox 98">
            <a:extLst>
              <a:ext uri="{FF2B5EF4-FFF2-40B4-BE49-F238E27FC236}">
                <a16:creationId xmlns:a16="http://schemas.microsoft.com/office/drawing/2014/main" id="{00E2F238-A1AE-A4C4-934A-21E845995E76}"/>
              </a:ext>
            </a:extLst>
          </p:cNvPr>
          <p:cNvSpPr txBox="1"/>
          <p:nvPr/>
        </p:nvSpPr>
        <p:spPr>
          <a:xfrm>
            <a:off x="7082113" y="5161746"/>
            <a:ext cx="3096728" cy="8002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b="1" noProof="1"/>
              <a:t>58%</a:t>
            </a:r>
          </a:p>
          <a:p>
            <a:pPr algn="ctr"/>
            <a:r>
              <a:rPr lang="ro-RO" sz="1400" noProof="1"/>
              <a:t>a</a:t>
            </a:r>
            <a:r>
              <a:rPr lang="it-IT" sz="1400" noProof="1"/>
              <a:t>m prea puțini bani să pot pune deoparte la final de lună</a:t>
            </a:r>
          </a:p>
        </p:txBody>
      </p:sp>
      <p:pic>
        <p:nvPicPr>
          <p:cNvPr id="24" name="Grafic 23" descr="Monede">
            <a:extLst>
              <a:ext uri="{FF2B5EF4-FFF2-40B4-BE49-F238E27FC236}">
                <a16:creationId xmlns:a16="http://schemas.microsoft.com/office/drawing/2014/main" id="{67C6880C-0583-4684-FA0D-CF372F4622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62450" y="5329038"/>
            <a:ext cx="455718" cy="455718"/>
          </a:xfrm>
          <a:prstGeom prst="rect">
            <a:avLst/>
          </a:prstGeom>
        </p:spPr>
      </p:pic>
      <p:pic>
        <p:nvPicPr>
          <p:cNvPr id="25" name="Grafic 24" descr="Bani">
            <a:extLst>
              <a:ext uri="{FF2B5EF4-FFF2-40B4-BE49-F238E27FC236}">
                <a16:creationId xmlns:a16="http://schemas.microsoft.com/office/drawing/2014/main" id="{9BE306A8-FF72-EEC8-C101-50953FB810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62450" y="4590830"/>
            <a:ext cx="457200" cy="457200"/>
          </a:xfrm>
          <a:prstGeom prst="rect">
            <a:avLst/>
          </a:prstGeom>
        </p:spPr>
      </p:pic>
      <p:sp>
        <p:nvSpPr>
          <p:cNvPr id="26" name="CasetăText 25">
            <a:extLst>
              <a:ext uri="{FF2B5EF4-FFF2-40B4-BE49-F238E27FC236}">
                <a16:creationId xmlns:a16="http://schemas.microsoft.com/office/drawing/2014/main" id="{E7806E60-6FDB-BA8F-7AD8-1E1489A77C1F}"/>
              </a:ext>
            </a:extLst>
          </p:cNvPr>
          <p:cNvSpPr txBox="1"/>
          <p:nvPr/>
        </p:nvSpPr>
        <p:spPr>
          <a:xfrm>
            <a:off x="6635977" y="6290588"/>
            <a:ext cx="44449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sunt motivele care vă determină să (nu) faceți economii sau strângeți bani? (răspuns multiplu)</a:t>
            </a:r>
          </a:p>
        </p:txBody>
      </p:sp>
      <p:graphicFrame>
        <p:nvGraphicFramePr>
          <p:cNvPr id="3" name="Chart 6">
            <a:extLst>
              <a:ext uri="{FF2B5EF4-FFF2-40B4-BE49-F238E27FC236}">
                <a16:creationId xmlns:a16="http://schemas.microsoft.com/office/drawing/2014/main" id="{1C641234-0858-86AC-FE59-8D6A96E402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202222"/>
              </p:ext>
            </p:extLst>
          </p:nvPr>
        </p:nvGraphicFramePr>
        <p:xfrm>
          <a:off x="463211" y="1730920"/>
          <a:ext cx="3280721" cy="317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4" name="TextBox 98">
            <a:extLst>
              <a:ext uri="{FF2B5EF4-FFF2-40B4-BE49-F238E27FC236}">
                <a16:creationId xmlns:a16="http://schemas.microsoft.com/office/drawing/2014/main" id="{649EC379-4566-C029-169A-C5911455C545}"/>
              </a:ext>
            </a:extLst>
          </p:cNvPr>
          <p:cNvSpPr txBox="1"/>
          <p:nvPr/>
        </p:nvSpPr>
        <p:spPr>
          <a:xfrm>
            <a:off x="7118168" y="2537727"/>
            <a:ext cx="3096728" cy="80021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b="1" noProof="1"/>
              <a:t>43%</a:t>
            </a:r>
          </a:p>
          <a:p>
            <a:pPr algn="ctr"/>
            <a:r>
              <a:rPr lang="ro-RO" sz="1400" noProof="1"/>
              <a:t>p</a:t>
            </a:r>
            <a:r>
              <a:rPr lang="fr-FR" sz="1400" noProof="1"/>
              <a:t>entru a avea un fond de educație </a:t>
            </a:r>
            <a:r>
              <a:rPr lang="ro-RO" sz="1400" noProof="1"/>
              <a:t>pentru copil/i sau pentru mine</a:t>
            </a:r>
            <a:endParaRPr lang="fr-FR" sz="1400" noProof="1"/>
          </a:p>
        </p:txBody>
      </p:sp>
      <p:pic>
        <p:nvPicPr>
          <p:cNvPr id="9" name="Grafic 8" descr="Tocă de absolvire">
            <a:extLst>
              <a:ext uri="{FF2B5EF4-FFF2-40B4-BE49-F238E27FC236}">
                <a16:creationId xmlns:a16="http://schemas.microsoft.com/office/drawing/2014/main" id="{6A762BD0-76D4-E780-29DE-64881133E70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62450" y="2662086"/>
            <a:ext cx="457200" cy="457200"/>
          </a:xfrm>
          <a:prstGeom prst="rect">
            <a:avLst/>
          </a:prstGeom>
        </p:spPr>
      </p:pic>
      <p:sp>
        <p:nvSpPr>
          <p:cNvPr id="10" name="Săgeată: dreapta 9">
            <a:extLst>
              <a:ext uri="{FF2B5EF4-FFF2-40B4-BE49-F238E27FC236}">
                <a16:creationId xmlns:a16="http://schemas.microsoft.com/office/drawing/2014/main" id="{D65BBCC3-53E0-3C2A-AD54-E6CF8A685103}"/>
              </a:ext>
            </a:extLst>
          </p:cNvPr>
          <p:cNvSpPr/>
          <p:nvPr/>
        </p:nvSpPr>
        <p:spPr>
          <a:xfrm>
            <a:off x="4336025" y="3494409"/>
            <a:ext cx="1465007" cy="182855"/>
          </a:xfrm>
          <a:prstGeom prst="rightArrow">
            <a:avLst/>
          </a:prstGeom>
          <a:solidFill>
            <a:srgbClr val="00497B"/>
          </a:solidFill>
          <a:ln>
            <a:solidFill>
              <a:srgbClr val="004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6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36D8D3D-B9C4-ECCF-6D22-F8910B647D8F}"/>
              </a:ext>
            </a:extLst>
          </p:cNvPr>
          <p:cNvSpPr txBox="1"/>
          <p:nvPr/>
        </p:nvSpPr>
        <p:spPr>
          <a:xfrm>
            <a:off x="584437" y="390525"/>
            <a:ext cx="683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262254"/>
                </a:solidFill>
              </a:defRPr>
            </a:lvl1pPr>
          </a:lstStyle>
          <a:p>
            <a:r>
              <a:rPr lang="en-US" dirty="0" err="1"/>
              <a:t>Inten</a:t>
            </a:r>
            <a:r>
              <a:rPr lang="ro-RO" dirty="0" err="1"/>
              <a:t>ția</a:t>
            </a:r>
            <a:r>
              <a:rPr lang="ro-RO" dirty="0"/>
              <a:t> de a economisi în viitor</a:t>
            </a:r>
          </a:p>
        </p:txBody>
      </p:sp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TextBox 29">
            <a:extLst>
              <a:ext uri="{FF2B5EF4-FFF2-40B4-BE49-F238E27FC236}">
                <a16:creationId xmlns:a16="http://schemas.microsoft.com/office/drawing/2014/main" id="{54B633F8-3EF0-D186-CC04-0D7DB14B777E}"/>
              </a:ext>
            </a:extLst>
          </p:cNvPr>
          <p:cNvSpPr txBox="1"/>
          <p:nvPr/>
        </p:nvSpPr>
        <p:spPr>
          <a:xfrm flipH="1">
            <a:off x="584436" y="4621071"/>
            <a:ext cx="2945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/>
              <a:t>doresc să implementez un plan de economisire lunar</a:t>
            </a:r>
          </a:p>
        </p:txBody>
      </p:sp>
      <p:graphicFrame>
        <p:nvGraphicFramePr>
          <p:cNvPr id="11" name="Chart 6">
            <a:extLst>
              <a:ext uri="{FF2B5EF4-FFF2-40B4-BE49-F238E27FC236}">
                <a16:creationId xmlns:a16="http://schemas.microsoft.com/office/drawing/2014/main" id="{99D72A7E-8CC8-57EB-05B5-00A740CFAE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8523699"/>
              </p:ext>
            </p:extLst>
          </p:nvPr>
        </p:nvGraphicFramePr>
        <p:xfrm>
          <a:off x="466196" y="1417187"/>
          <a:ext cx="3280721" cy="317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tăText 2">
            <a:extLst>
              <a:ext uri="{FF2B5EF4-FFF2-40B4-BE49-F238E27FC236}">
                <a16:creationId xmlns:a16="http://schemas.microsoft.com/office/drawing/2014/main" id="{969FF0BC-5F52-40D5-D5C0-798CA2953619}"/>
              </a:ext>
            </a:extLst>
          </p:cNvPr>
          <p:cNvSpPr txBox="1"/>
          <p:nvPr/>
        </p:nvSpPr>
        <p:spPr>
          <a:xfrm>
            <a:off x="584436" y="6130210"/>
            <a:ext cx="473720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Doriți să implementați un plan de economisire lunar? </a:t>
            </a:r>
          </a:p>
          <a:p>
            <a:pPr algn="just"/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(N= 265 - persoanele care nu reușesc să strângă economii)</a:t>
            </a:r>
          </a:p>
        </p:txBody>
      </p:sp>
      <p:sp>
        <p:nvSpPr>
          <p:cNvPr id="9" name="CasetăText 8">
            <a:extLst>
              <a:ext uri="{FF2B5EF4-FFF2-40B4-BE49-F238E27FC236}">
                <a16:creationId xmlns:a16="http://schemas.microsoft.com/office/drawing/2014/main" id="{2EF70564-7D09-832C-D55F-DF8909FAE64F}"/>
              </a:ext>
            </a:extLst>
          </p:cNvPr>
          <p:cNvSpPr txBox="1"/>
          <p:nvPr/>
        </p:nvSpPr>
        <p:spPr>
          <a:xfrm>
            <a:off x="684581" y="1420030"/>
            <a:ext cx="4236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800" b="1" dirty="0"/>
              <a:t>Dintre cei care nu economisesc (53%)...</a:t>
            </a:r>
          </a:p>
        </p:txBody>
      </p:sp>
      <p:graphicFrame>
        <p:nvGraphicFramePr>
          <p:cNvPr id="4" name="Chart 9">
            <a:extLst>
              <a:ext uri="{FF2B5EF4-FFF2-40B4-BE49-F238E27FC236}">
                <a16:creationId xmlns:a16="http://schemas.microsoft.com/office/drawing/2014/main" id="{98A494D1-BAF7-D7E1-A8ED-9DC25EF2E9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9053372"/>
              </p:ext>
            </p:extLst>
          </p:nvPr>
        </p:nvGraphicFramePr>
        <p:xfrm>
          <a:off x="6096000" y="1712155"/>
          <a:ext cx="5629804" cy="4402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asetăText 12">
            <a:extLst>
              <a:ext uri="{FF2B5EF4-FFF2-40B4-BE49-F238E27FC236}">
                <a16:creationId xmlns:a16="http://schemas.microsoft.com/office/drawing/2014/main" id="{B0F64DF9-8D33-0246-5D12-41DF112831A7}"/>
              </a:ext>
            </a:extLst>
          </p:cNvPr>
          <p:cNvSpPr txBox="1"/>
          <p:nvPr/>
        </p:nvSpPr>
        <p:spPr>
          <a:xfrm>
            <a:off x="6647845" y="6130209"/>
            <a:ext cx="423687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sunt factorii care vă pot convinge/determina să economisiți mai mult decât o faceți în prezent? (răspuns multiplu) (N=500)</a:t>
            </a:r>
            <a:endParaRPr lang="en-US" sz="11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F0D9F4A7-A4AA-37DD-C871-9227122FC439}"/>
              </a:ext>
            </a:extLst>
          </p:cNvPr>
          <p:cNvSpPr txBox="1"/>
          <p:nvPr/>
        </p:nvSpPr>
        <p:spPr>
          <a:xfrm>
            <a:off x="6792463" y="1414419"/>
            <a:ext cx="42368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o-RO" sz="1800" b="1" dirty="0"/>
              <a:t>Factori care determină economisirea</a:t>
            </a:r>
          </a:p>
        </p:txBody>
      </p:sp>
    </p:spTree>
    <p:extLst>
      <p:ext uri="{BB962C8B-B14F-4D97-AF65-F5344CB8AC3E}">
        <p14:creationId xmlns:p14="http://schemas.microsoft.com/office/powerpoint/2010/main" val="295715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36D8D3D-B9C4-ECCF-6D22-F8910B647D8F}"/>
              </a:ext>
            </a:extLst>
          </p:cNvPr>
          <p:cNvSpPr txBox="1"/>
          <p:nvPr/>
        </p:nvSpPr>
        <p:spPr>
          <a:xfrm>
            <a:off x="563612" y="405983"/>
            <a:ext cx="11181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62254"/>
                </a:solidFill>
              </a:rPr>
              <a:t>Situații care pot destabiliza bugetul familiei</a:t>
            </a:r>
          </a:p>
        </p:txBody>
      </p:sp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4" name="Chart 9">
            <a:extLst>
              <a:ext uri="{FF2B5EF4-FFF2-40B4-BE49-F238E27FC236}">
                <a16:creationId xmlns:a16="http://schemas.microsoft.com/office/drawing/2014/main" id="{F549D7BA-B263-406E-CEBE-CC721C9CA9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8445086"/>
              </p:ext>
            </p:extLst>
          </p:nvPr>
        </p:nvGraphicFramePr>
        <p:xfrm>
          <a:off x="5566644" y="1716401"/>
          <a:ext cx="6625356" cy="4474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tăText 5">
            <a:extLst>
              <a:ext uri="{FF2B5EF4-FFF2-40B4-BE49-F238E27FC236}">
                <a16:creationId xmlns:a16="http://schemas.microsoft.com/office/drawing/2014/main" id="{C431809F-A220-BFD6-C658-3D2D100E4E31}"/>
              </a:ext>
            </a:extLst>
          </p:cNvPr>
          <p:cNvSpPr txBox="1"/>
          <p:nvPr/>
        </p:nvSpPr>
        <p:spPr>
          <a:xfrm>
            <a:off x="265014" y="6356350"/>
            <a:ext cx="450928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În ultimele 12 luni, au existat luni în care ați cheltuit mai mulți bani decât ați câștigat? (N=500)</a:t>
            </a:r>
          </a:p>
        </p:txBody>
      </p:sp>
      <p:sp>
        <p:nvSpPr>
          <p:cNvPr id="8" name="CasetăText 7">
            <a:extLst>
              <a:ext uri="{FF2B5EF4-FFF2-40B4-BE49-F238E27FC236}">
                <a16:creationId xmlns:a16="http://schemas.microsoft.com/office/drawing/2014/main" id="{2BB8C2C0-B2D5-13D6-A17C-2120F83E7F35}"/>
              </a:ext>
            </a:extLst>
          </p:cNvPr>
          <p:cNvSpPr txBox="1"/>
          <p:nvPr/>
        </p:nvSpPr>
        <p:spPr>
          <a:xfrm>
            <a:off x="5434848" y="6357775"/>
            <a:ext cx="570615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situații/cheltuielile inopinate pot destabiliza bugetul dumneavoastră? </a:t>
            </a:r>
          </a:p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(N=346 – persoane care au declarat că în ultimul an au cheltuit mai mulți bani decât au câștigat)</a:t>
            </a:r>
          </a:p>
        </p:txBody>
      </p:sp>
      <p:sp>
        <p:nvSpPr>
          <p:cNvPr id="5" name="CasetăText 4">
            <a:extLst>
              <a:ext uri="{FF2B5EF4-FFF2-40B4-BE49-F238E27FC236}">
                <a16:creationId xmlns:a16="http://schemas.microsoft.com/office/drawing/2014/main" id="{9FDB8C30-8B51-0104-21FA-2FA97D9DF104}"/>
              </a:ext>
            </a:extLst>
          </p:cNvPr>
          <p:cNvSpPr txBox="1"/>
          <p:nvPr/>
        </p:nvSpPr>
        <p:spPr>
          <a:xfrm>
            <a:off x="9377788" y="5705558"/>
            <a:ext cx="25280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000" i="1" dirty="0"/>
              <a:t>Alte situații</a:t>
            </a:r>
            <a:r>
              <a:rPr lang="en-US" sz="1000" i="1" dirty="0"/>
              <a:t>:</a:t>
            </a:r>
            <a:r>
              <a:rPr lang="ro-RO" sz="1000" i="1" dirty="0"/>
              <a:t> criza financiară, șomajul, etc.</a:t>
            </a:r>
          </a:p>
        </p:txBody>
      </p:sp>
      <p:graphicFrame>
        <p:nvGraphicFramePr>
          <p:cNvPr id="9" name="Chart 6">
            <a:extLst>
              <a:ext uri="{FF2B5EF4-FFF2-40B4-BE49-F238E27FC236}">
                <a16:creationId xmlns:a16="http://schemas.microsoft.com/office/drawing/2014/main" id="{E22CC7FF-11F2-2306-8A8F-3D17CB5513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8906912"/>
              </p:ext>
            </p:extLst>
          </p:nvPr>
        </p:nvGraphicFramePr>
        <p:xfrm>
          <a:off x="466196" y="1712155"/>
          <a:ext cx="3280721" cy="317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29">
            <a:extLst>
              <a:ext uri="{FF2B5EF4-FFF2-40B4-BE49-F238E27FC236}">
                <a16:creationId xmlns:a16="http://schemas.microsoft.com/office/drawing/2014/main" id="{CBA59781-57C1-719C-C44C-56668D154FBE}"/>
              </a:ext>
            </a:extLst>
          </p:cNvPr>
          <p:cNvSpPr txBox="1"/>
          <p:nvPr/>
        </p:nvSpPr>
        <p:spPr>
          <a:xfrm flipH="1">
            <a:off x="584436" y="4916039"/>
            <a:ext cx="2945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/>
              <a:t>s-au confruntat cu situații care le-au afectat bugetul</a:t>
            </a:r>
          </a:p>
        </p:txBody>
      </p:sp>
      <p:sp>
        <p:nvSpPr>
          <p:cNvPr id="11" name="Săgeată: dreapta 10">
            <a:extLst>
              <a:ext uri="{FF2B5EF4-FFF2-40B4-BE49-F238E27FC236}">
                <a16:creationId xmlns:a16="http://schemas.microsoft.com/office/drawing/2014/main" id="{E6B91F6D-3992-7EF9-DBD5-E43AA41D0073}"/>
              </a:ext>
            </a:extLst>
          </p:cNvPr>
          <p:cNvSpPr/>
          <p:nvPr/>
        </p:nvSpPr>
        <p:spPr>
          <a:xfrm>
            <a:off x="4336025" y="3494409"/>
            <a:ext cx="1465007" cy="182855"/>
          </a:xfrm>
          <a:prstGeom prst="rightArrow">
            <a:avLst/>
          </a:prstGeom>
          <a:solidFill>
            <a:srgbClr val="00497B"/>
          </a:solidFill>
          <a:ln>
            <a:solidFill>
              <a:srgbClr val="004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85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50" name="CasetăText 49">
            <a:extLst>
              <a:ext uri="{FF2B5EF4-FFF2-40B4-BE49-F238E27FC236}">
                <a16:creationId xmlns:a16="http://schemas.microsoft.com/office/drawing/2014/main" id="{6656E3B7-3933-90C1-4607-D12799F22A70}"/>
              </a:ext>
            </a:extLst>
          </p:cNvPr>
          <p:cNvSpPr txBox="1"/>
          <p:nvPr/>
        </p:nvSpPr>
        <p:spPr>
          <a:xfrm>
            <a:off x="505308" y="350064"/>
            <a:ext cx="11181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rgbClr val="262254"/>
                </a:solidFill>
              </a:rPr>
              <a:t>Valoarea unei cheltuieli neprevăzute care poate destabiliza bugetul</a:t>
            </a:r>
          </a:p>
        </p:txBody>
      </p:sp>
      <p:sp>
        <p:nvSpPr>
          <p:cNvPr id="51" name="Substituent număr diapozitiv 13">
            <a:extLst>
              <a:ext uri="{FF2B5EF4-FFF2-40B4-BE49-F238E27FC236}">
                <a16:creationId xmlns:a16="http://schemas.microsoft.com/office/drawing/2014/main" id="{87ACA036-9A91-E42D-D606-011D132A930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98EE3D-8CD1-4C3F-BD1C-C98C9596463C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52" name="Group 40">
            <a:extLst>
              <a:ext uri="{FF2B5EF4-FFF2-40B4-BE49-F238E27FC236}">
                <a16:creationId xmlns:a16="http://schemas.microsoft.com/office/drawing/2014/main" id="{5B7729AD-8C97-CB05-A26D-24A623777434}"/>
              </a:ext>
            </a:extLst>
          </p:cNvPr>
          <p:cNvGrpSpPr/>
          <p:nvPr/>
        </p:nvGrpSpPr>
        <p:grpSpPr>
          <a:xfrm>
            <a:off x="6271564" y="2261824"/>
            <a:ext cx="2099310" cy="2913120"/>
            <a:chOff x="6310363" y="2204719"/>
            <a:chExt cx="2799080" cy="2452372"/>
          </a:xfrm>
        </p:grpSpPr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92329FC-1F54-A65D-8DC6-769C669776F8}"/>
                </a:ext>
              </a:extLst>
            </p:cNvPr>
            <p:cNvSpPr/>
            <p:nvPr/>
          </p:nvSpPr>
          <p:spPr>
            <a:xfrm>
              <a:off x="6310363" y="2204719"/>
              <a:ext cx="2799080" cy="2452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199"/>
                  </a:moveTo>
                  <a:lnTo>
                    <a:pt x="7605" y="0"/>
                  </a:lnTo>
                  <a:lnTo>
                    <a:pt x="0" y="1644"/>
                  </a:lnTo>
                  <a:lnTo>
                    <a:pt x="0" y="1644"/>
                  </a:lnTo>
                  <a:lnTo>
                    <a:pt x="0" y="1644"/>
                  </a:lnTo>
                  <a:lnTo>
                    <a:pt x="0" y="1644"/>
                  </a:lnTo>
                  <a:lnTo>
                    <a:pt x="0" y="1644"/>
                  </a:lnTo>
                  <a:lnTo>
                    <a:pt x="108" y="16891"/>
                  </a:lnTo>
                  <a:lnTo>
                    <a:pt x="14064" y="21600"/>
                  </a:lnTo>
                  <a:lnTo>
                    <a:pt x="21463" y="18535"/>
                  </a:lnTo>
                  <a:lnTo>
                    <a:pt x="21600" y="3199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43D48043-07AC-9CBA-B48D-1545531B71FE}"/>
                </a:ext>
              </a:extLst>
            </p:cNvPr>
            <p:cNvSpPr/>
            <p:nvPr/>
          </p:nvSpPr>
          <p:spPr>
            <a:xfrm>
              <a:off x="8132814" y="2567941"/>
              <a:ext cx="976629" cy="208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07" y="18002"/>
                  </a:lnTo>
                  <a:lnTo>
                    <a:pt x="0" y="21600"/>
                  </a:lnTo>
                  <a:lnTo>
                    <a:pt x="169" y="3112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BA14893A-AF96-42B8-E40D-C5B330079CC9}"/>
                </a:ext>
              </a:extLst>
            </p:cNvPr>
            <p:cNvSpPr/>
            <p:nvPr/>
          </p:nvSpPr>
          <p:spPr>
            <a:xfrm>
              <a:off x="6310363" y="2391410"/>
              <a:ext cx="1830072" cy="2265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4552"/>
                  </a:moveTo>
                  <a:lnTo>
                    <a:pt x="21510" y="21600"/>
                  </a:lnTo>
                  <a:lnTo>
                    <a:pt x="165" y="163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3896E887-A3D8-F287-F825-9813181E1D08}"/>
                </a:ext>
              </a:extLst>
            </p:cNvPr>
            <p:cNvSpPr/>
            <p:nvPr/>
          </p:nvSpPr>
          <p:spPr>
            <a:xfrm>
              <a:off x="6551663" y="2255520"/>
              <a:ext cx="2269490" cy="52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5" y="12173"/>
                  </a:moveTo>
                  <a:cubicBezTo>
                    <a:pt x="21358" y="12380"/>
                    <a:pt x="21249" y="12587"/>
                    <a:pt x="21165" y="12794"/>
                  </a:cubicBezTo>
                  <a:cubicBezTo>
                    <a:pt x="21092" y="13001"/>
                    <a:pt x="21056" y="13260"/>
                    <a:pt x="21056" y="13468"/>
                  </a:cubicBezTo>
                  <a:cubicBezTo>
                    <a:pt x="21068" y="13675"/>
                    <a:pt x="21104" y="13934"/>
                    <a:pt x="21201" y="14141"/>
                  </a:cubicBezTo>
                  <a:cubicBezTo>
                    <a:pt x="21286" y="14348"/>
                    <a:pt x="21419" y="14555"/>
                    <a:pt x="21600" y="14711"/>
                  </a:cubicBezTo>
                  <a:lnTo>
                    <a:pt x="16584" y="21186"/>
                  </a:lnTo>
                  <a:cubicBezTo>
                    <a:pt x="16402" y="20978"/>
                    <a:pt x="16197" y="20875"/>
                    <a:pt x="15979" y="20823"/>
                  </a:cubicBezTo>
                  <a:cubicBezTo>
                    <a:pt x="15762" y="20771"/>
                    <a:pt x="15520" y="20719"/>
                    <a:pt x="15290" y="20771"/>
                  </a:cubicBezTo>
                  <a:cubicBezTo>
                    <a:pt x="15049" y="20823"/>
                    <a:pt x="14807" y="20927"/>
                    <a:pt x="14577" y="21030"/>
                  </a:cubicBezTo>
                  <a:cubicBezTo>
                    <a:pt x="14348" y="21186"/>
                    <a:pt x="14130" y="21393"/>
                    <a:pt x="13925" y="21600"/>
                  </a:cubicBezTo>
                  <a:lnTo>
                    <a:pt x="0" y="6475"/>
                  </a:lnTo>
                  <a:cubicBezTo>
                    <a:pt x="193" y="6319"/>
                    <a:pt x="351" y="6112"/>
                    <a:pt x="483" y="5957"/>
                  </a:cubicBezTo>
                  <a:cubicBezTo>
                    <a:pt x="604" y="5750"/>
                    <a:pt x="701" y="5594"/>
                    <a:pt x="749" y="5387"/>
                  </a:cubicBezTo>
                  <a:cubicBezTo>
                    <a:pt x="798" y="5180"/>
                    <a:pt x="810" y="5025"/>
                    <a:pt x="786" y="4869"/>
                  </a:cubicBezTo>
                  <a:cubicBezTo>
                    <a:pt x="762" y="4714"/>
                    <a:pt x="689" y="4558"/>
                    <a:pt x="568" y="4455"/>
                  </a:cubicBezTo>
                  <a:lnTo>
                    <a:pt x="5657" y="207"/>
                  </a:lnTo>
                  <a:cubicBezTo>
                    <a:pt x="5766" y="311"/>
                    <a:pt x="5911" y="363"/>
                    <a:pt x="6080" y="414"/>
                  </a:cubicBezTo>
                  <a:cubicBezTo>
                    <a:pt x="6237" y="466"/>
                    <a:pt x="6418" y="466"/>
                    <a:pt x="6600" y="466"/>
                  </a:cubicBezTo>
                  <a:cubicBezTo>
                    <a:pt x="6781" y="466"/>
                    <a:pt x="6974" y="414"/>
                    <a:pt x="7156" y="311"/>
                  </a:cubicBezTo>
                  <a:cubicBezTo>
                    <a:pt x="7337" y="207"/>
                    <a:pt x="7518" y="104"/>
                    <a:pt x="7675" y="0"/>
                  </a:cubicBezTo>
                  <a:lnTo>
                    <a:pt x="21515" y="12173"/>
                  </a:lnTo>
                  <a:close/>
                  <a:moveTo>
                    <a:pt x="7385" y="12224"/>
                  </a:moveTo>
                  <a:cubicBezTo>
                    <a:pt x="7796" y="12639"/>
                    <a:pt x="8268" y="13001"/>
                    <a:pt x="8787" y="13209"/>
                  </a:cubicBezTo>
                  <a:cubicBezTo>
                    <a:pt x="9307" y="13416"/>
                    <a:pt x="9863" y="13519"/>
                    <a:pt x="10407" y="13519"/>
                  </a:cubicBezTo>
                  <a:cubicBezTo>
                    <a:pt x="10963" y="13519"/>
                    <a:pt x="11507" y="13416"/>
                    <a:pt x="12015" y="13157"/>
                  </a:cubicBezTo>
                  <a:cubicBezTo>
                    <a:pt x="12522" y="12950"/>
                    <a:pt x="12994" y="12587"/>
                    <a:pt x="13381" y="12173"/>
                  </a:cubicBezTo>
                  <a:cubicBezTo>
                    <a:pt x="13767" y="11758"/>
                    <a:pt x="14045" y="11240"/>
                    <a:pt x="14215" y="10722"/>
                  </a:cubicBezTo>
                  <a:cubicBezTo>
                    <a:pt x="14384" y="10204"/>
                    <a:pt x="14444" y="9686"/>
                    <a:pt x="14408" y="9168"/>
                  </a:cubicBezTo>
                  <a:cubicBezTo>
                    <a:pt x="14372" y="8650"/>
                    <a:pt x="14239" y="8132"/>
                    <a:pt x="14009" y="7666"/>
                  </a:cubicBezTo>
                  <a:cubicBezTo>
                    <a:pt x="13780" y="7200"/>
                    <a:pt x="13465" y="6786"/>
                    <a:pt x="13066" y="6423"/>
                  </a:cubicBezTo>
                  <a:cubicBezTo>
                    <a:pt x="12667" y="6060"/>
                    <a:pt x="12208" y="5801"/>
                    <a:pt x="11737" y="5594"/>
                  </a:cubicBezTo>
                  <a:cubicBezTo>
                    <a:pt x="11265" y="5439"/>
                    <a:pt x="10770" y="5335"/>
                    <a:pt x="10274" y="5335"/>
                  </a:cubicBezTo>
                  <a:cubicBezTo>
                    <a:pt x="9779" y="5335"/>
                    <a:pt x="9283" y="5439"/>
                    <a:pt x="8824" y="5594"/>
                  </a:cubicBezTo>
                  <a:cubicBezTo>
                    <a:pt x="8352" y="5750"/>
                    <a:pt x="7917" y="6060"/>
                    <a:pt x="7518" y="6423"/>
                  </a:cubicBezTo>
                  <a:cubicBezTo>
                    <a:pt x="7119" y="6785"/>
                    <a:pt x="6817" y="7200"/>
                    <a:pt x="6612" y="7666"/>
                  </a:cubicBezTo>
                  <a:cubicBezTo>
                    <a:pt x="6394" y="8132"/>
                    <a:pt x="6285" y="8650"/>
                    <a:pt x="6261" y="9168"/>
                  </a:cubicBezTo>
                  <a:cubicBezTo>
                    <a:pt x="6237" y="9686"/>
                    <a:pt x="6322" y="10204"/>
                    <a:pt x="6503" y="10722"/>
                  </a:cubicBezTo>
                  <a:cubicBezTo>
                    <a:pt x="6696" y="11292"/>
                    <a:pt x="6986" y="11810"/>
                    <a:pt x="7385" y="12224"/>
                  </a:cubicBezTo>
                  <a:moveTo>
                    <a:pt x="5838" y="6060"/>
                  </a:moveTo>
                  <a:cubicBezTo>
                    <a:pt x="5899" y="6112"/>
                    <a:pt x="5971" y="6164"/>
                    <a:pt x="6056" y="6164"/>
                  </a:cubicBezTo>
                  <a:cubicBezTo>
                    <a:pt x="6140" y="6164"/>
                    <a:pt x="6237" y="6216"/>
                    <a:pt x="6334" y="6164"/>
                  </a:cubicBezTo>
                  <a:cubicBezTo>
                    <a:pt x="6430" y="6164"/>
                    <a:pt x="6539" y="6112"/>
                    <a:pt x="6636" y="6060"/>
                  </a:cubicBezTo>
                  <a:cubicBezTo>
                    <a:pt x="6733" y="6009"/>
                    <a:pt x="6829" y="5957"/>
                    <a:pt x="6914" y="5853"/>
                  </a:cubicBezTo>
                  <a:cubicBezTo>
                    <a:pt x="6999" y="5750"/>
                    <a:pt x="7071" y="5698"/>
                    <a:pt x="7119" y="5594"/>
                  </a:cubicBezTo>
                  <a:cubicBezTo>
                    <a:pt x="7168" y="5491"/>
                    <a:pt x="7204" y="5387"/>
                    <a:pt x="7216" y="5335"/>
                  </a:cubicBezTo>
                  <a:cubicBezTo>
                    <a:pt x="7228" y="5232"/>
                    <a:pt x="7228" y="5180"/>
                    <a:pt x="7204" y="5076"/>
                  </a:cubicBezTo>
                  <a:cubicBezTo>
                    <a:pt x="7180" y="4973"/>
                    <a:pt x="7144" y="4921"/>
                    <a:pt x="7083" y="4869"/>
                  </a:cubicBezTo>
                  <a:lnTo>
                    <a:pt x="5294" y="3160"/>
                  </a:lnTo>
                  <a:cubicBezTo>
                    <a:pt x="5234" y="3108"/>
                    <a:pt x="5161" y="3056"/>
                    <a:pt x="5077" y="3056"/>
                  </a:cubicBezTo>
                  <a:cubicBezTo>
                    <a:pt x="4992" y="3056"/>
                    <a:pt x="4907" y="3056"/>
                    <a:pt x="4811" y="3056"/>
                  </a:cubicBezTo>
                  <a:cubicBezTo>
                    <a:pt x="4714" y="3056"/>
                    <a:pt x="4617" y="3108"/>
                    <a:pt x="4521" y="3160"/>
                  </a:cubicBezTo>
                  <a:cubicBezTo>
                    <a:pt x="4424" y="3211"/>
                    <a:pt x="4327" y="3263"/>
                    <a:pt x="4243" y="3315"/>
                  </a:cubicBezTo>
                  <a:cubicBezTo>
                    <a:pt x="4158" y="3367"/>
                    <a:pt x="4086" y="3470"/>
                    <a:pt x="4037" y="3574"/>
                  </a:cubicBezTo>
                  <a:cubicBezTo>
                    <a:pt x="3989" y="3678"/>
                    <a:pt x="3940" y="3729"/>
                    <a:pt x="3928" y="3833"/>
                  </a:cubicBezTo>
                  <a:cubicBezTo>
                    <a:pt x="3904" y="3937"/>
                    <a:pt x="3904" y="3988"/>
                    <a:pt x="3928" y="4092"/>
                  </a:cubicBezTo>
                  <a:cubicBezTo>
                    <a:pt x="3940" y="4144"/>
                    <a:pt x="3989" y="4247"/>
                    <a:pt x="4037" y="4299"/>
                  </a:cubicBezTo>
                  <a:lnTo>
                    <a:pt x="5838" y="6060"/>
                  </a:lnTo>
                  <a:moveTo>
                    <a:pt x="16427" y="16524"/>
                  </a:moveTo>
                  <a:cubicBezTo>
                    <a:pt x="16511" y="16627"/>
                    <a:pt x="16608" y="16679"/>
                    <a:pt x="16705" y="16679"/>
                  </a:cubicBezTo>
                  <a:cubicBezTo>
                    <a:pt x="16813" y="16731"/>
                    <a:pt x="16922" y="16731"/>
                    <a:pt x="17031" y="16679"/>
                  </a:cubicBezTo>
                  <a:cubicBezTo>
                    <a:pt x="17140" y="16679"/>
                    <a:pt x="17249" y="16627"/>
                    <a:pt x="17357" y="16575"/>
                  </a:cubicBezTo>
                  <a:cubicBezTo>
                    <a:pt x="17466" y="16524"/>
                    <a:pt x="17563" y="16420"/>
                    <a:pt x="17647" y="16317"/>
                  </a:cubicBezTo>
                  <a:cubicBezTo>
                    <a:pt x="17732" y="16213"/>
                    <a:pt x="17793" y="16109"/>
                    <a:pt x="17841" y="15954"/>
                  </a:cubicBezTo>
                  <a:cubicBezTo>
                    <a:pt x="17889" y="15850"/>
                    <a:pt x="17901" y="15695"/>
                    <a:pt x="17913" y="15591"/>
                  </a:cubicBezTo>
                  <a:cubicBezTo>
                    <a:pt x="17913" y="15488"/>
                    <a:pt x="17901" y="15332"/>
                    <a:pt x="17853" y="15229"/>
                  </a:cubicBezTo>
                  <a:cubicBezTo>
                    <a:pt x="17817" y="15125"/>
                    <a:pt x="17756" y="15022"/>
                    <a:pt x="17672" y="14970"/>
                  </a:cubicBezTo>
                  <a:lnTo>
                    <a:pt x="15315" y="12742"/>
                  </a:lnTo>
                  <a:cubicBezTo>
                    <a:pt x="15242" y="12691"/>
                    <a:pt x="15145" y="12639"/>
                    <a:pt x="15049" y="12587"/>
                  </a:cubicBezTo>
                  <a:cubicBezTo>
                    <a:pt x="14952" y="12535"/>
                    <a:pt x="14843" y="12535"/>
                    <a:pt x="14747" y="12587"/>
                  </a:cubicBezTo>
                  <a:cubicBezTo>
                    <a:pt x="14638" y="12587"/>
                    <a:pt x="14529" y="12639"/>
                    <a:pt x="14432" y="12691"/>
                  </a:cubicBezTo>
                  <a:cubicBezTo>
                    <a:pt x="14336" y="12742"/>
                    <a:pt x="14239" y="12846"/>
                    <a:pt x="14142" y="12898"/>
                  </a:cubicBezTo>
                  <a:cubicBezTo>
                    <a:pt x="14058" y="13001"/>
                    <a:pt x="13985" y="13105"/>
                    <a:pt x="13937" y="13209"/>
                  </a:cubicBezTo>
                  <a:cubicBezTo>
                    <a:pt x="13888" y="13312"/>
                    <a:pt x="13864" y="13416"/>
                    <a:pt x="13852" y="13571"/>
                  </a:cubicBezTo>
                  <a:cubicBezTo>
                    <a:pt x="13840" y="13675"/>
                    <a:pt x="13852" y="13778"/>
                    <a:pt x="13888" y="13882"/>
                  </a:cubicBezTo>
                  <a:cubicBezTo>
                    <a:pt x="13925" y="13986"/>
                    <a:pt x="13973" y="14089"/>
                    <a:pt x="14058" y="14141"/>
                  </a:cubicBezTo>
                  <a:lnTo>
                    <a:pt x="16427" y="16524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7" name="Group 39">
            <a:extLst>
              <a:ext uri="{FF2B5EF4-FFF2-40B4-BE49-F238E27FC236}">
                <a16:creationId xmlns:a16="http://schemas.microsoft.com/office/drawing/2014/main" id="{ACCEC731-98BD-7463-0D14-FB785F3C9139}"/>
              </a:ext>
            </a:extLst>
          </p:cNvPr>
          <p:cNvGrpSpPr/>
          <p:nvPr/>
        </p:nvGrpSpPr>
        <p:grpSpPr>
          <a:xfrm>
            <a:off x="5442890" y="3161355"/>
            <a:ext cx="2099311" cy="2362480"/>
            <a:chOff x="5205463" y="3081019"/>
            <a:chExt cx="2799081" cy="1988822"/>
          </a:xfrm>
        </p:grpSpPr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0C9DD6EA-E487-DFEA-8F24-C6F453D3BDA0}"/>
                </a:ext>
              </a:extLst>
            </p:cNvPr>
            <p:cNvSpPr/>
            <p:nvPr/>
          </p:nvSpPr>
          <p:spPr>
            <a:xfrm>
              <a:off x="5205463" y="3081019"/>
              <a:ext cx="2799081" cy="1985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3966"/>
                  </a:moveTo>
                  <a:lnTo>
                    <a:pt x="7605" y="0"/>
                  </a:lnTo>
                  <a:lnTo>
                    <a:pt x="0" y="2045"/>
                  </a:lnTo>
                  <a:lnTo>
                    <a:pt x="0" y="2045"/>
                  </a:lnTo>
                  <a:lnTo>
                    <a:pt x="0" y="2045"/>
                  </a:lnTo>
                  <a:lnTo>
                    <a:pt x="0" y="2045"/>
                  </a:lnTo>
                  <a:lnTo>
                    <a:pt x="0" y="2045"/>
                  </a:lnTo>
                  <a:lnTo>
                    <a:pt x="108" y="15588"/>
                  </a:lnTo>
                  <a:lnTo>
                    <a:pt x="14064" y="21600"/>
                  </a:lnTo>
                  <a:lnTo>
                    <a:pt x="21473" y="17813"/>
                  </a:lnTo>
                  <a:lnTo>
                    <a:pt x="21600" y="3966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F653DAD2-06E7-F77D-F82B-A5DFC007B56C}"/>
                </a:ext>
              </a:extLst>
            </p:cNvPr>
            <p:cNvSpPr/>
            <p:nvPr/>
          </p:nvSpPr>
          <p:spPr>
            <a:xfrm>
              <a:off x="7027638" y="3449320"/>
              <a:ext cx="976631" cy="162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35" y="16962"/>
                  </a:lnTo>
                  <a:lnTo>
                    <a:pt x="0" y="21600"/>
                  </a:lnTo>
                  <a:lnTo>
                    <a:pt x="169" y="399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8C4EEBD5-E7A2-1FF3-19A6-EAA46472EAC1}"/>
                </a:ext>
              </a:extLst>
            </p:cNvPr>
            <p:cNvSpPr/>
            <p:nvPr/>
          </p:nvSpPr>
          <p:spPr>
            <a:xfrm>
              <a:off x="5205463" y="3271520"/>
              <a:ext cx="1830073" cy="179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724"/>
                  </a:moveTo>
                  <a:lnTo>
                    <a:pt x="21510" y="21600"/>
                  </a:lnTo>
                  <a:lnTo>
                    <a:pt x="165" y="149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A09EE927-887D-C15C-84CB-92C4739F3825}"/>
                </a:ext>
              </a:extLst>
            </p:cNvPr>
            <p:cNvSpPr/>
            <p:nvPr/>
          </p:nvSpPr>
          <p:spPr>
            <a:xfrm>
              <a:off x="5446763" y="3131820"/>
              <a:ext cx="2269490" cy="52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5" y="12173"/>
                  </a:moveTo>
                  <a:cubicBezTo>
                    <a:pt x="21358" y="12380"/>
                    <a:pt x="21249" y="12587"/>
                    <a:pt x="21165" y="12794"/>
                  </a:cubicBezTo>
                  <a:cubicBezTo>
                    <a:pt x="21092" y="13001"/>
                    <a:pt x="21056" y="13260"/>
                    <a:pt x="21056" y="13468"/>
                  </a:cubicBezTo>
                  <a:cubicBezTo>
                    <a:pt x="21068" y="13675"/>
                    <a:pt x="21104" y="13934"/>
                    <a:pt x="21201" y="14141"/>
                  </a:cubicBezTo>
                  <a:cubicBezTo>
                    <a:pt x="21286" y="14348"/>
                    <a:pt x="21419" y="14555"/>
                    <a:pt x="21600" y="14711"/>
                  </a:cubicBezTo>
                  <a:lnTo>
                    <a:pt x="16584" y="21186"/>
                  </a:lnTo>
                  <a:cubicBezTo>
                    <a:pt x="16402" y="20978"/>
                    <a:pt x="16197" y="20875"/>
                    <a:pt x="15979" y="20823"/>
                  </a:cubicBezTo>
                  <a:cubicBezTo>
                    <a:pt x="15762" y="20771"/>
                    <a:pt x="15520" y="20719"/>
                    <a:pt x="15290" y="20771"/>
                  </a:cubicBezTo>
                  <a:cubicBezTo>
                    <a:pt x="15049" y="20823"/>
                    <a:pt x="14807" y="20927"/>
                    <a:pt x="14577" y="21030"/>
                  </a:cubicBezTo>
                  <a:cubicBezTo>
                    <a:pt x="14348" y="21186"/>
                    <a:pt x="14130" y="21393"/>
                    <a:pt x="13925" y="21600"/>
                  </a:cubicBezTo>
                  <a:lnTo>
                    <a:pt x="0" y="6475"/>
                  </a:lnTo>
                  <a:cubicBezTo>
                    <a:pt x="193" y="6319"/>
                    <a:pt x="351" y="6112"/>
                    <a:pt x="483" y="5957"/>
                  </a:cubicBezTo>
                  <a:cubicBezTo>
                    <a:pt x="604" y="5750"/>
                    <a:pt x="701" y="5594"/>
                    <a:pt x="749" y="5387"/>
                  </a:cubicBezTo>
                  <a:cubicBezTo>
                    <a:pt x="798" y="5180"/>
                    <a:pt x="810" y="5025"/>
                    <a:pt x="786" y="4869"/>
                  </a:cubicBezTo>
                  <a:cubicBezTo>
                    <a:pt x="762" y="4714"/>
                    <a:pt x="689" y="4558"/>
                    <a:pt x="568" y="4455"/>
                  </a:cubicBezTo>
                  <a:lnTo>
                    <a:pt x="5657" y="207"/>
                  </a:lnTo>
                  <a:cubicBezTo>
                    <a:pt x="5766" y="311"/>
                    <a:pt x="5911" y="363"/>
                    <a:pt x="6080" y="414"/>
                  </a:cubicBezTo>
                  <a:cubicBezTo>
                    <a:pt x="6237" y="466"/>
                    <a:pt x="6418" y="466"/>
                    <a:pt x="6600" y="466"/>
                  </a:cubicBezTo>
                  <a:cubicBezTo>
                    <a:pt x="6781" y="466"/>
                    <a:pt x="6974" y="414"/>
                    <a:pt x="7156" y="311"/>
                  </a:cubicBezTo>
                  <a:cubicBezTo>
                    <a:pt x="7337" y="207"/>
                    <a:pt x="7518" y="104"/>
                    <a:pt x="7675" y="0"/>
                  </a:cubicBezTo>
                  <a:lnTo>
                    <a:pt x="21515" y="12173"/>
                  </a:lnTo>
                  <a:close/>
                  <a:moveTo>
                    <a:pt x="7397" y="12224"/>
                  </a:moveTo>
                  <a:cubicBezTo>
                    <a:pt x="7808" y="12639"/>
                    <a:pt x="8280" y="13001"/>
                    <a:pt x="8800" y="13209"/>
                  </a:cubicBezTo>
                  <a:cubicBezTo>
                    <a:pt x="9319" y="13416"/>
                    <a:pt x="9875" y="13519"/>
                    <a:pt x="10419" y="13519"/>
                  </a:cubicBezTo>
                  <a:cubicBezTo>
                    <a:pt x="10975" y="13519"/>
                    <a:pt x="11519" y="13416"/>
                    <a:pt x="12027" y="13157"/>
                  </a:cubicBezTo>
                  <a:cubicBezTo>
                    <a:pt x="12535" y="12950"/>
                    <a:pt x="13006" y="12587"/>
                    <a:pt x="13393" y="12173"/>
                  </a:cubicBezTo>
                  <a:cubicBezTo>
                    <a:pt x="13780" y="11758"/>
                    <a:pt x="14058" y="11240"/>
                    <a:pt x="14227" y="10722"/>
                  </a:cubicBezTo>
                  <a:cubicBezTo>
                    <a:pt x="14396" y="10204"/>
                    <a:pt x="14456" y="9686"/>
                    <a:pt x="14420" y="9168"/>
                  </a:cubicBezTo>
                  <a:cubicBezTo>
                    <a:pt x="14384" y="8650"/>
                    <a:pt x="14251" y="8132"/>
                    <a:pt x="14021" y="7666"/>
                  </a:cubicBezTo>
                  <a:cubicBezTo>
                    <a:pt x="13792" y="7200"/>
                    <a:pt x="13477" y="6786"/>
                    <a:pt x="13078" y="6423"/>
                  </a:cubicBezTo>
                  <a:cubicBezTo>
                    <a:pt x="12680" y="6060"/>
                    <a:pt x="12220" y="5801"/>
                    <a:pt x="11749" y="5594"/>
                  </a:cubicBezTo>
                  <a:cubicBezTo>
                    <a:pt x="11277" y="5439"/>
                    <a:pt x="10782" y="5335"/>
                    <a:pt x="10286" y="5335"/>
                  </a:cubicBezTo>
                  <a:cubicBezTo>
                    <a:pt x="9791" y="5335"/>
                    <a:pt x="9295" y="5439"/>
                    <a:pt x="8836" y="5594"/>
                  </a:cubicBezTo>
                  <a:cubicBezTo>
                    <a:pt x="8364" y="5750"/>
                    <a:pt x="7929" y="6060"/>
                    <a:pt x="7530" y="6423"/>
                  </a:cubicBezTo>
                  <a:cubicBezTo>
                    <a:pt x="7131" y="6785"/>
                    <a:pt x="6829" y="7200"/>
                    <a:pt x="6624" y="7666"/>
                  </a:cubicBezTo>
                  <a:cubicBezTo>
                    <a:pt x="6406" y="8132"/>
                    <a:pt x="6297" y="8650"/>
                    <a:pt x="6273" y="9168"/>
                  </a:cubicBezTo>
                  <a:cubicBezTo>
                    <a:pt x="6249" y="9686"/>
                    <a:pt x="6334" y="10204"/>
                    <a:pt x="6515" y="10722"/>
                  </a:cubicBezTo>
                  <a:cubicBezTo>
                    <a:pt x="6696" y="11292"/>
                    <a:pt x="6986" y="11810"/>
                    <a:pt x="7397" y="12224"/>
                  </a:cubicBezTo>
                  <a:moveTo>
                    <a:pt x="5838" y="6060"/>
                  </a:moveTo>
                  <a:cubicBezTo>
                    <a:pt x="5899" y="6112"/>
                    <a:pt x="5971" y="6164"/>
                    <a:pt x="6056" y="6164"/>
                  </a:cubicBezTo>
                  <a:cubicBezTo>
                    <a:pt x="6140" y="6164"/>
                    <a:pt x="6237" y="6216"/>
                    <a:pt x="6334" y="6164"/>
                  </a:cubicBezTo>
                  <a:cubicBezTo>
                    <a:pt x="6430" y="6164"/>
                    <a:pt x="6539" y="6112"/>
                    <a:pt x="6636" y="6060"/>
                  </a:cubicBezTo>
                  <a:cubicBezTo>
                    <a:pt x="6733" y="6009"/>
                    <a:pt x="6829" y="5957"/>
                    <a:pt x="6914" y="5853"/>
                  </a:cubicBezTo>
                  <a:cubicBezTo>
                    <a:pt x="6999" y="5750"/>
                    <a:pt x="7071" y="5698"/>
                    <a:pt x="7119" y="5594"/>
                  </a:cubicBezTo>
                  <a:cubicBezTo>
                    <a:pt x="7168" y="5491"/>
                    <a:pt x="7204" y="5387"/>
                    <a:pt x="7216" y="5335"/>
                  </a:cubicBezTo>
                  <a:cubicBezTo>
                    <a:pt x="7228" y="5232"/>
                    <a:pt x="7228" y="5180"/>
                    <a:pt x="7204" y="5076"/>
                  </a:cubicBezTo>
                  <a:cubicBezTo>
                    <a:pt x="7180" y="4973"/>
                    <a:pt x="7144" y="4921"/>
                    <a:pt x="7083" y="4869"/>
                  </a:cubicBezTo>
                  <a:lnTo>
                    <a:pt x="5294" y="3160"/>
                  </a:lnTo>
                  <a:cubicBezTo>
                    <a:pt x="5234" y="3108"/>
                    <a:pt x="5161" y="3056"/>
                    <a:pt x="5077" y="3056"/>
                  </a:cubicBezTo>
                  <a:cubicBezTo>
                    <a:pt x="4992" y="3056"/>
                    <a:pt x="4907" y="3056"/>
                    <a:pt x="4811" y="3056"/>
                  </a:cubicBezTo>
                  <a:cubicBezTo>
                    <a:pt x="4714" y="3056"/>
                    <a:pt x="4617" y="3108"/>
                    <a:pt x="4521" y="3160"/>
                  </a:cubicBezTo>
                  <a:cubicBezTo>
                    <a:pt x="4424" y="3211"/>
                    <a:pt x="4327" y="3263"/>
                    <a:pt x="4243" y="3315"/>
                  </a:cubicBezTo>
                  <a:cubicBezTo>
                    <a:pt x="4158" y="3367"/>
                    <a:pt x="4085" y="3470"/>
                    <a:pt x="4037" y="3574"/>
                  </a:cubicBezTo>
                  <a:cubicBezTo>
                    <a:pt x="3989" y="3678"/>
                    <a:pt x="3940" y="3729"/>
                    <a:pt x="3928" y="3833"/>
                  </a:cubicBezTo>
                  <a:cubicBezTo>
                    <a:pt x="3904" y="3937"/>
                    <a:pt x="3904" y="3988"/>
                    <a:pt x="3928" y="4092"/>
                  </a:cubicBezTo>
                  <a:cubicBezTo>
                    <a:pt x="3940" y="4144"/>
                    <a:pt x="3989" y="4247"/>
                    <a:pt x="4037" y="4299"/>
                  </a:cubicBezTo>
                  <a:lnTo>
                    <a:pt x="5838" y="6060"/>
                  </a:lnTo>
                  <a:moveTo>
                    <a:pt x="16427" y="16524"/>
                  </a:moveTo>
                  <a:cubicBezTo>
                    <a:pt x="16511" y="16627"/>
                    <a:pt x="16608" y="16679"/>
                    <a:pt x="16705" y="16679"/>
                  </a:cubicBezTo>
                  <a:cubicBezTo>
                    <a:pt x="16813" y="16731"/>
                    <a:pt x="16922" y="16731"/>
                    <a:pt x="17031" y="16679"/>
                  </a:cubicBezTo>
                  <a:cubicBezTo>
                    <a:pt x="17140" y="16679"/>
                    <a:pt x="17249" y="16627"/>
                    <a:pt x="17357" y="16575"/>
                  </a:cubicBezTo>
                  <a:cubicBezTo>
                    <a:pt x="17466" y="16524"/>
                    <a:pt x="17563" y="16420"/>
                    <a:pt x="17647" y="16317"/>
                  </a:cubicBezTo>
                  <a:cubicBezTo>
                    <a:pt x="17732" y="16213"/>
                    <a:pt x="17793" y="16109"/>
                    <a:pt x="17841" y="15954"/>
                  </a:cubicBezTo>
                  <a:cubicBezTo>
                    <a:pt x="17889" y="15850"/>
                    <a:pt x="17901" y="15695"/>
                    <a:pt x="17913" y="15591"/>
                  </a:cubicBezTo>
                  <a:cubicBezTo>
                    <a:pt x="17913" y="15488"/>
                    <a:pt x="17901" y="15332"/>
                    <a:pt x="17853" y="15229"/>
                  </a:cubicBezTo>
                  <a:cubicBezTo>
                    <a:pt x="17817" y="15125"/>
                    <a:pt x="17756" y="15022"/>
                    <a:pt x="17672" y="14970"/>
                  </a:cubicBezTo>
                  <a:lnTo>
                    <a:pt x="15315" y="12742"/>
                  </a:lnTo>
                  <a:cubicBezTo>
                    <a:pt x="15242" y="12691"/>
                    <a:pt x="15145" y="12639"/>
                    <a:pt x="15049" y="12587"/>
                  </a:cubicBezTo>
                  <a:cubicBezTo>
                    <a:pt x="14952" y="12535"/>
                    <a:pt x="14843" y="12535"/>
                    <a:pt x="14747" y="12587"/>
                  </a:cubicBezTo>
                  <a:cubicBezTo>
                    <a:pt x="14638" y="12587"/>
                    <a:pt x="14529" y="12639"/>
                    <a:pt x="14432" y="12691"/>
                  </a:cubicBezTo>
                  <a:cubicBezTo>
                    <a:pt x="14336" y="12742"/>
                    <a:pt x="14239" y="12846"/>
                    <a:pt x="14142" y="12898"/>
                  </a:cubicBezTo>
                  <a:cubicBezTo>
                    <a:pt x="14058" y="13001"/>
                    <a:pt x="13985" y="13105"/>
                    <a:pt x="13937" y="13209"/>
                  </a:cubicBezTo>
                  <a:cubicBezTo>
                    <a:pt x="13888" y="13312"/>
                    <a:pt x="13864" y="13416"/>
                    <a:pt x="13852" y="13571"/>
                  </a:cubicBezTo>
                  <a:cubicBezTo>
                    <a:pt x="13840" y="13675"/>
                    <a:pt x="13852" y="13778"/>
                    <a:pt x="13888" y="13882"/>
                  </a:cubicBezTo>
                  <a:cubicBezTo>
                    <a:pt x="13925" y="13986"/>
                    <a:pt x="13973" y="14089"/>
                    <a:pt x="14058" y="14141"/>
                  </a:cubicBezTo>
                  <a:lnTo>
                    <a:pt x="16427" y="16524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2" name="Group 37">
            <a:extLst>
              <a:ext uri="{FF2B5EF4-FFF2-40B4-BE49-F238E27FC236}">
                <a16:creationId xmlns:a16="http://schemas.microsoft.com/office/drawing/2014/main" id="{BAFCB31B-7B42-92C7-424C-BD2B175F9501}"/>
              </a:ext>
            </a:extLst>
          </p:cNvPr>
          <p:cNvGrpSpPr/>
          <p:nvPr/>
        </p:nvGrpSpPr>
        <p:grpSpPr>
          <a:xfrm>
            <a:off x="4623947" y="4073501"/>
            <a:ext cx="2098357" cy="1804292"/>
            <a:chOff x="4113540" y="3957320"/>
            <a:chExt cx="2797809" cy="1518920"/>
          </a:xfrm>
        </p:grpSpPr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04D6FD2B-0AA0-A165-FB57-9F13D0665E67}"/>
                </a:ext>
              </a:extLst>
            </p:cNvPr>
            <p:cNvSpPr/>
            <p:nvPr/>
          </p:nvSpPr>
          <p:spPr>
            <a:xfrm>
              <a:off x="4113540" y="3957320"/>
              <a:ext cx="2797809" cy="15189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165"/>
                  </a:moveTo>
                  <a:lnTo>
                    <a:pt x="7599" y="0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0" y="2655"/>
                  </a:lnTo>
                  <a:lnTo>
                    <a:pt x="98" y="13744"/>
                  </a:lnTo>
                  <a:lnTo>
                    <a:pt x="14070" y="21600"/>
                  </a:lnTo>
                  <a:lnTo>
                    <a:pt x="21473" y="16652"/>
                  </a:lnTo>
                  <a:lnTo>
                    <a:pt x="21600" y="516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4" name="Shape">
              <a:extLst>
                <a:ext uri="{FF2B5EF4-FFF2-40B4-BE49-F238E27FC236}">
                  <a16:creationId xmlns:a16="http://schemas.microsoft.com/office/drawing/2014/main" id="{81919AC0-A6B7-495B-0F75-76B3C826FEC1}"/>
                </a:ext>
              </a:extLst>
            </p:cNvPr>
            <p:cNvSpPr/>
            <p:nvPr/>
          </p:nvSpPr>
          <p:spPr>
            <a:xfrm>
              <a:off x="5935990" y="4320539"/>
              <a:ext cx="975359" cy="1155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34" y="15096"/>
                  </a:lnTo>
                  <a:lnTo>
                    <a:pt x="0" y="21600"/>
                  </a:lnTo>
                  <a:lnTo>
                    <a:pt x="141" y="5625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F8B40B4D-C166-2878-FAD9-88802717A643}"/>
                </a:ext>
              </a:extLst>
            </p:cNvPr>
            <p:cNvSpPr/>
            <p:nvPr/>
          </p:nvSpPr>
          <p:spPr>
            <a:xfrm>
              <a:off x="4113540" y="4144008"/>
              <a:ext cx="1828800" cy="13322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742"/>
                  </a:moveTo>
                  <a:lnTo>
                    <a:pt x="21525" y="21600"/>
                  </a:lnTo>
                  <a:lnTo>
                    <a:pt x="150" y="126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A6F7C057-674C-438E-CA2C-7B9969B309C7}"/>
                </a:ext>
              </a:extLst>
            </p:cNvPr>
            <p:cNvSpPr/>
            <p:nvPr/>
          </p:nvSpPr>
          <p:spPr>
            <a:xfrm>
              <a:off x="4354563" y="3995420"/>
              <a:ext cx="2269490" cy="52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5" y="12173"/>
                  </a:moveTo>
                  <a:cubicBezTo>
                    <a:pt x="21358" y="12380"/>
                    <a:pt x="21249" y="12587"/>
                    <a:pt x="21165" y="12794"/>
                  </a:cubicBezTo>
                  <a:cubicBezTo>
                    <a:pt x="21092" y="13001"/>
                    <a:pt x="21056" y="13260"/>
                    <a:pt x="21056" y="13468"/>
                  </a:cubicBezTo>
                  <a:cubicBezTo>
                    <a:pt x="21068" y="13675"/>
                    <a:pt x="21104" y="13934"/>
                    <a:pt x="21201" y="14141"/>
                  </a:cubicBezTo>
                  <a:cubicBezTo>
                    <a:pt x="21286" y="14348"/>
                    <a:pt x="21419" y="14555"/>
                    <a:pt x="21600" y="14711"/>
                  </a:cubicBezTo>
                  <a:lnTo>
                    <a:pt x="16584" y="21186"/>
                  </a:lnTo>
                  <a:cubicBezTo>
                    <a:pt x="16402" y="20978"/>
                    <a:pt x="16197" y="20875"/>
                    <a:pt x="15979" y="20823"/>
                  </a:cubicBezTo>
                  <a:cubicBezTo>
                    <a:pt x="15762" y="20771"/>
                    <a:pt x="15520" y="20719"/>
                    <a:pt x="15290" y="20771"/>
                  </a:cubicBezTo>
                  <a:cubicBezTo>
                    <a:pt x="15049" y="20823"/>
                    <a:pt x="14807" y="20927"/>
                    <a:pt x="14577" y="21030"/>
                  </a:cubicBezTo>
                  <a:cubicBezTo>
                    <a:pt x="14348" y="21186"/>
                    <a:pt x="14130" y="21393"/>
                    <a:pt x="13925" y="21600"/>
                  </a:cubicBezTo>
                  <a:lnTo>
                    <a:pt x="0" y="6475"/>
                  </a:lnTo>
                  <a:cubicBezTo>
                    <a:pt x="193" y="6319"/>
                    <a:pt x="351" y="6112"/>
                    <a:pt x="483" y="5957"/>
                  </a:cubicBezTo>
                  <a:cubicBezTo>
                    <a:pt x="604" y="5750"/>
                    <a:pt x="701" y="5594"/>
                    <a:pt x="749" y="5387"/>
                  </a:cubicBezTo>
                  <a:cubicBezTo>
                    <a:pt x="798" y="5180"/>
                    <a:pt x="810" y="5025"/>
                    <a:pt x="786" y="4869"/>
                  </a:cubicBezTo>
                  <a:cubicBezTo>
                    <a:pt x="762" y="4714"/>
                    <a:pt x="689" y="4558"/>
                    <a:pt x="568" y="4455"/>
                  </a:cubicBezTo>
                  <a:lnTo>
                    <a:pt x="5657" y="207"/>
                  </a:lnTo>
                  <a:cubicBezTo>
                    <a:pt x="5766" y="311"/>
                    <a:pt x="5911" y="363"/>
                    <a:pt x="6080" y="414"/>
                  </a:cubicBezTo>
                  <a:cubicBezTo>
                    <a:pt x="6237" y="466"/>
                    <a:pt x="6418" y="466"/>
                    <a:pt x="6600" y="466"/>
                  </a:cubicBezTo>
                  <a:cubicBezTo>
                    <a:pt x="6781" y="466"/>
                    <a:pt x="6974" y="414"/>
                    <a:pt x="7156" y="311"/>
                  </a:cubicBezTo>
                  <a:cubicBezTo>
                    <a:pt x="7337" y="207"/>
                    <a:pt x="7518" y="104"/>
                    <a:pt x="7675" y="0"/>
                  </a:cubicBezTo>
                  <a:lnTo>
                    <a:pt x="21515" y="12173"/>
                  </a:lnTo>
                  <a:close/>
                  <a:moveTo>
                    <a:pt x="7397" y="12224"/>
                  </a:moveTo>
                  <a:cubicBezTo>
                    <a:pt x="7808" y="12639"/>
                    <a:pt x="8280" y="13001"/>
                    <a:pt x="8800" y="13209"/>
                  </a:cubicBezTo>
                  <a:cubicBezTo>
                    <a:pt x="9319" y="13416"/>
                    <a:pt x="9875" y="13519"/>
                    <a:pt x="10419" y="13519"/>
                  </a:cubicBezTo>
                  <a:cubicBezTo>
                    <a:pt x="10975" y="13519"/>
                    <a:pt x="11519" y="13416"/>
                    <a:pt x="12027" y="13157"/>
                  </a:cubicBezTo>
                  <a:cubicBezTo>
                    <a:pt x="12535" y="12950"/>
                    <a:pt x="13006" y="12587"/>
                    <a:pt x="13393" y="12173"/>
                  </a:cubicBezTo>
                  <a:cubicBezTo>
                    <a:pt x="13780" y="11758"/>
                    <a:pt x="14058" y="11240"/>
                    <a:pt x="14227" y="10722"/>
                  </a:cubicBezTo>
                  <a:cubicBezTo>
                    <a:pt x="14396" y="10204"/>
                    <a:pt x="14456" y="9686"/>
                    <a:pt x="14420" y="9168"/>
                  </a:cubicBezTo>
                  <a:cubicBezTo>
                    <a:pt x="14384" y="8650"/>
                    <a:pt x="14251" y="8132"/>
                    <a:pt x="14021" y="7666"/>
                  </a:cubicBezTo>
                  <a:cubicBezTo>
                    <a:pt x="13792" y="7200"/>
                    <a:pt x="13477" y="6786"/>
                    <a:pt x="13078" y="6423"/>
                  </a:cubicBezTo>
                  <a:cubicBezTo>
                    <a:pt x="12680" y="6060"/>
                    <a:pt x="12220" y="5801"/>
                    <a:pt x="11749" y="5594"/>
                  </a:cubicBezTo>
                  <a:cubicBezTo>
                    <a:pt x="11277" y="5439"/>
                    <a:pt x="10782" y="5335"/>
                    <a:pt x="10286" y="5335"/>
                  </a:cubicBezTo>
                  <a:cubicBezTo>
                    <a:pt x="9791" y="5335"/>
                    <a:pt x="9295" y="5439"/>
                    <a:pt x="8836" y="5594"/>
                  </a:cubicBezTo>
                  <a:cubicBezTo>
                    <a:pt x="8364" y="5750"/>
                    <a:pt x="7929" y="6060"/>
                    <a:pt x="7530" y="6423"/>
                  </a:cubicBezTo>
                  <a:cubicBezTo>
                    <a:pt x="7131" y="6785"/>
                    <a:pt x="6829" y="7200"/>
                    <a:pt x="6624" y="7666"/>
                  </a:cubicBezTo>
                  <a:cubicBezTo>
                    <a:pt x="6406" y="8132"/>
                    <a:pt x="6297" y="8650"/>
                    <a:pt x="6273" y="9168"/>
                  </a:cubicBezTo>
                  <a:cubicBezTo>
                    <a:pt x="6249" y="9686"/>
                    <a:pt x="6334" y="10204"/>
                    <a:pt x="6515" y="10722"/>
                  </a:cubicBezTo>
                  <a:cubicBezTo>
                    <a:pt x="6696" y="11292"/>
                    <a:pt x="6999" y="11810"/>
                    <a:pt x="7397" y="12224"/>
                  </a:cubicBezTo>
                  <a:moveTo>
                    <a:pt x="5838" y="6060"/>
                  </a:moveTo>
                  <a:cubicBezTo>
                    <a:pt x="5899" y="6112"/>
                    <a:pt x="5971" y="6164"/>
                    <a:pt x="6056" y="6164"/>
                  </a:cubicBezTo>
                  <a:cubicBezTo>
                    <a:pt x="6140" y="6164"/>
                    <a:pt x="6237" y="6216"/>
                    <a:pt x="6334" y="6164"/>
                  </a:cubicBezTo>
                  <a:cubicBezTo>
                    <a:pt x="6430" y="6164"/>
                    <a:pt x="6539" y="6112"/>
                    <a:pt x="6636" y="6060"/>
                  </a:cubicBezTo>
                  <a:cubicBezTo>
                    <a:pt x="6733" y="6009"/>
                    <a:pt x="6829" y="5957"/>
                    <a:pt x="6914" y="5853"/>
                  </a:cubicBezTo>
                  <a:cubicBezTo>
                    <a:pt x="6999" y="5750"/>
                    <a:pt x="7071" y="5698"/>
                    <a:pt x="7119" y="5594"/>
                  </a:cubicBezTo>
                  <a:cubicBezTo>
                    <a:pt x="7168" y="5491"/>
                    <a:pt x="7204" y="5387"/>
                    <a:pt x="7216" y="5335"/>
                  </a:cubicBezTo>
                  <a:cubicBezTo>
                    <a:pt x="7228" y="5232"/>
                    <a:pt x="7228" y="5180"/>
                    <a:pt x="7204" y="5076"/>
                  </a:cubicBezTo>
                  <a:cubicBezTo>
                    <a:pt x="7180" y="4973"/>
                    <a:pt x="7144" y="4921"/>
                    <a:pt x="7083" y="4869"/>
                  </a:cubicBezTo>
                  <a:lnTo>
                    <a:pt x="5294" y="3160"/>
                  </a:lnTo>
                  <a:cubicBezTo>
                    <a:pt x="5234" y="3108"/>
                    <a:pt x="5161" y="3056"/>
                    <a:pt x="5077" y="3056"/>
                  </a:cubicBezTo>
                  <a:cubicBezTo>
                    <a:pt x="4992" y="3056"/>
                    <a:pt x="4907" y="3056"/>
                    <a:pt x="4811" y="3056"/>
                  </a:cubicBezTo>
                  <a:cubicBezTo>
                    <a:pt x="4714" y="3056"/>
                    <a:pt x="4617" y="3108"/>
                    <a:pt x="4521" y="3160"/>
                  </a:cubicBezTo>
                  <a:cubicBezTo>
                    <a:pt x="4424" y="3211"/>
                    <a:pt x="4327" y="3263"/>
                    <a:pt x="4243" y="3315"/>
                  </a:cubicBezTo>
                  <a:cubicBezTo>
                    <a:pt x="4158" y="3367"/>
                    <a:pt x="4086" y="3470"/>
                    <a:pt x="4037" y="3574"/>
                  </a:cubicBezTo>
                  <a:cubicBezTo>
                    <a:pt x="3989" y="3678"/>
                    <a:pt x="3940" y="3729"/>
                    <a:pt x="3928" y="3833"/>
                  </a:cubicBezTo>
                  <a:cubicBezTo>
                    <a:pt x="3904" y="3937"/>
                    <a:pt x="3904" y="3988"/>
                    <a:pt x="3928" y="4092"/>
                  </a:cubicBezTo>
                  <a:cubicBezTo>
                    <a:pt x="3940" y="4144"/>
                    <a:pt x="3989" y="4247"/>
                    <a:pt x="4037" y="4299"/>
                  </a:cubicBezTo>
                  <a:lnTo>
                    <a:pt x="5838" y="6060"/>
                  </a:lnTo>
                  <a:moveTo>
                    <a:pt x="16427" y="16524"/>
                  </a:moveTo>
                  <a:cubicBezTo>
                    <a:pt x="16511" y="16627"/>
                    <a:pt x="16608" y="16679"/>
                    <a:pt x="16705" y="16679"/>
                  </a:cubicBezTo>
                  <a:cubicBezTo>
                    <a:pt x="16813" y="16731"/>
                    <a:pt x="16922" y="16731"/>
                    <a:pt x="17031" y="16679"/>
                  </a:cubicBezTo>
                  <a:cubicBezTo>
                    <a:pt x="17140" y="16679"/>
                    <a:pt x="17249" y="16627"/>
                    <a:pt x="17357" y="16576"/>
                  </a:cubicBezTo>
                  <a:cubicBezTo>
                    <a:pt x="17466" y="16524"/>
                    <a:pt x="17563" y="16420"/>
                    <a:pt x="17647" y="16317"/>
                  </a:cubicBezTo>
                  <a:cubicBezTo>
                    <a:pt x="17732" y="16213"/>
                    <a:pt x="17793" y="16109"/>
                    <a:pt x="17841" y="15954"/>
                  </a:cubicBezTo>
                  <a:cubicBezTo>
                    <a:pt x="17889" y="15850"/>
                    <a:pt x="17901" y="15695"/>
                    <a:pt x="17913" y="15591"/>
                  </a:cubicBezTo>
                  <a:cubicBezTo>
                    <a:pt x="17913" y="15488"/>
                    <a:pt x="17901" y="15332"/>
                    <a:pt x="17853" y="15229"/>
                  </a:cubicBezTo>
                  <a:cubicBezTo>
                    <a:pt x="17817" y="15125"/>
                    <a:pt x="17756" y="15022"/>
                    <a:pt x="17672" y="14970"/>
                  </a:cubicBezTo>
                  <a:lnTo>
                    <a:pt x="15315" y="12743"/>
                  </a:lnTo>
                  <a:cubicBezTo>
                    <a:pt x="15242" y="12691"/>
                    <a:pt x="15145" y="12639"/>
                    <a:pt x="15049" y="12587"/>
                  </a:cubicBezTo>
                  <a:cubicBezTo>
                    <a:pt x="14952" y="12535"/>
                    <a:pt x="14843" y="12535"/>
                    <a:pt x="14747" y="12587"/>
                  </a:cubicBezTo>
                  <a:cubicBezTo>
                    <a:pt x="14638" y="12587"/>
                    <a:pt x="14529" y="12639"/>
                    <a:pt x="14432" y="12691"/>
                  </a:cubicBezTo>
                  <a:cubicBezTo>
                    <a:pt x="14336" y="12742"/>
                    <a:pt x="14239" y="12846"/>
                    <a:pt x="14142" y="12898"/>
                  </a:cubicBezTo>
                  <a:cubicBezTo>
                    <a:pt x="14058" y="13001"/>
                    <a:pt x="13985" y="13105"/>
                    <a:pt x="13937" y="13209"/>
                  </a:cubicBezTo>
                  <a:cubicBezTo>
                    <a:pt x="13888" y="13312"/>
                    <a:pt x="13864" y="13416"/>
                    <a:pt x="13852" y="13571"/>
                  </a:cubicBezTo>
                  <a:cubicBezTo>
                    <a:pt x="13840" y="13675"/>
                    <a:pt x="13852" y="13778"/>
                    <a:pt x="13888" y="13882"/>
                  </a:cubicBezTo>
                  <a:cubicBezTo>
                    <a:pt x="13925" y="13986"/>
                    <a:pt x="13973" y="14089"/>
                    <a:pt x="14058" y="14141"/>
                  </a:cubicBezTo>
                  <a:lnTo>
                    <a:pt x="16427" y="16524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7" name="Group 38">
            <a:extLst>
              <a:ext uri="{FF2B5EF4-FFF2-40B4-BE49-F238E27FC236}">
                <a16:creationId xmlns:a16="http://schemas.microsoft.com/office/drawing/2014/main" id="{9AEC99E8-C72B-1513-5642-BEEF0C270679}"/>
              </a:ext>
            </a:extLst>
          </p:cNvPr>
          <p:cNvGrpSpPr/>
          <p:nvPr/>
        </p:nvGrpSpPr>
        <p:grpSpPr>
          <a:xfrm>
            <a:off x="3795065" y="4980261"/>
            <a:ext cx="2098357" cy="1234041"/>
            <a:chOff x="3008364" y="4833620"/>
            <a:chExt cx="2797809" cy="1038861"/>
          </a:xfrm>
        </p:grpSpPr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D7A4C6DF-CFE3-50F0-317D-18140E189928}"/>
                </a:ext>
              </a:extLst>
            </p:cNvPr>
            <p:cNvSpPr/>
            <p:nvPr/>
          </p:nvSpPr>
          <p:spPr>
            <a:xfrm>
              <a:off x="3008364" y="4833620"/>
              <a:ext cx="2797809" cy="10388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578"/>
                  </a:moveTo>
                  <a:lnTo>
                    <a:pt x="7599" y="0"/>
                  </a:lnTo>
                  <a:lnTo>
                    <a:pt x="0" y="3908"/>
                  </a:lnTo>
                  <a:lnTo>
                    <a:pt x="0" y="3908"/>
                  </a:lnTo>
                  <a:lnTo>
                    <a:pt x="0" y="3908"/>
                  </a:lnTo>
                  <a:lnTo>
                    <a:pt x="0" y="3908"/>
                  </a:lnTo>
                  <a:lnTo>
                    <a:pt x="0" y="3908"/>
                  </a:lnTo>
                  <a:lnTo>
                    <a:pt x="98" y="10113"/>
                  </a:lnTo>
                  <a:lnTo>
                    <a:pt x="14070" y="21600"/>
                  </a:lnTo>
                  <a:lnTo>
                    <a:pt x="21473" y="14365"/>
                  </a:lnTo>
                  <a:lnTo>
                    <a:pt x="21600" y="757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AEC48605-D0AB-AE9D-0DA5-A6794CB7ED7C}"/>
                </a:ext>
              </a:extLst>
            </p:cNvPr>
            <p:cNvSpPr/>
            <p:nvPr/>
          </p:nvSpPr>
          <p:spPr>
            <a:xfrm>
              <a:off x="4830538" y="5198111"/>
              <a:ext cx="975359" cy="674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234" y="10454"/>
                  </a:lnTo>
                  <a:lnTo>
                    <a:pt x="0" y="21600"/>
                  </a:lnTo>
                  <a:lnTo>
                    <a:pt x="141" y="9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EA08697E-245F-1D4C-B847-DC259E01D6C7}"/>
                </a:ext>
              </a:extLst>
            </p:cNvPr>
            <p:cNvSpPr/>
            <p:nvPr/>
          </p:nvSpPr>
          <p:spPr>
            <a:xfrm>
              <a:off x="3008364" y="5021580"/>
              <a:ext cx="1828800" cy="850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090"/>
                  </a:moveTo>
                  <a:lnTo>
                    <a:pt x="21525" y="21600"/>
                  </a:lnTo>
                  <a:lnTo>
                    <a:pt x="150" y="75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32D53B49-CAF1-3DE0-4C08-EDDA75B0D9DD}"/>
                </a:ext>
              </a:extLst>
            </p:cNvPr>
            <p:cNvSpPr/>
            <p:nvPr/>
          </p:nvSpPr>
          <p:spPr>
            <a:xfrm>
              <a:off x="3249663" y="4871720"/>
              <a:ext cx="2269490" cy="529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15" y="12173"/>
                  </a:moveTo>
                  <a:cubicBezTo>
                    <a:pt x="21358" y="12380"/>
                    <a:pt x="21249" y="12587"/>
                    <a:pt x="21165" y="12794"/>
                  </a:cubicBezTo>
                  <a:cubicBezTo>
                    <a:pt x="21092" y="13001"/>
                    <a:pt x="21056" y="13260"/>
                    <a:pt x="21056" y="13468"/>
                  </a:cubicBezTo>
                  <a:cubicBezTo>
                    <a:pt x="21068" y="13675"/>
                    <a:pt x="21104" y="13934"/>
                    <a:pt x="21201" y="14141"/>
                  </a:cubicBezTo>
                  <a:cubicBezTo>
                    <a:pt x="21286" y="14348"/>
                    <a:pt x="21419" y="14555"/>
                    <a:pt x="21600" y="14711"/>
                  </a:cubicBezTo>
                  <a:lnTo>
                    <a:pt x="16584" y="21186"/>
                  </a:lnTo>
                  <a:cubicBezTo>
                    <a:pt x="16402" y="20978"/>
                    <a:pt x="16197" y="20875"/>
                    <a:pt x="15979" y="20823"/>
                  </a:cubicBezTo>
                  <a:cubicBezTo>
                    <a:pt x="15762" y="20771"/>
                    <a:pt x="15520" y="20719"/>
                    <a:pt x="15290" y="20771"/>
                  </a:cubicBezTo>
                  <a:cubicBezTo>
                    <a:pt x="15049" y="20823"/>
                    <a:pt x="14807" y="20927"/>
                    <a:pt x="14577" y="21030"/>
                  </a:cubicBezTo>
                  <a:cubicBezTo>
                    <a:pt x="14348" y="21186"/>
                    <a:pt x="14130" y="21393"/>
                    <a:pt x="13925" y="21600"/>
                  </a:cubicBezTo>
                  <a:lnTo>
                    <a:pt x="0" y="6475"/>
                  </a:lnTo>
                  <a:cubicBezTo>
                    <a:pt x="193" y="6319"/>
                    <a:pt x="351" y="6112"/>
                    <a:pt x="483" y="5957"/>
                  </a:cubicBezTo>
                  <a:cubicBezTo>
                    <a:pt x="604" y="5750"/>
                    <a:pt x="701" y="5594"/>
                    <a:pt x="749" y="5387"/>
                  </a:cubicBezTo>
                  <a:cubicBezTo>
                    <a:pt x="798" y="5180"/>
                    <a:pt x="810" y="5025"/>
                    <a:pt x="786" y="4869"/>
                  </a:cubicBezTo>
                  <a:cubicBezTo>
                    <a:pt x="762" y="4714"/>
                    <a:pt x="689" y="4558"/>
                    <a:pt x="568" y="4455"/>
                  </a:cubicBezTo>
                  <a:lnTo>
                    <a:pt x="5657" y="207"/>
                  </a:lnTo>
                  <a:cubicBezTo>
                    <a:pt x="5766" y="311"/>
                    <a:pt x="5911" y="363"/>
                    <a:pt x="6080" y="414"/>
                  </a:cubicBezTo>
                  <a:cubicBezTo>
                    <a:pt x="6237" y="466"/>
                    <a:pt x="6418" y="466"/>
                    <a:pt x="6600" y="466"/>
                  </a:cubicBezTo>
                  <a:cubicBezTo>
                    <a:pt x="6781" y="466"/>
                    <a:pt x="6974" y="414"/>
                    <a:pt x="7156" y="311"/>
                  </a:cubicBezTo>
                  <a:cubicBezTo>
                    <a:pt x="7337" y="207"/>
                    <a:pt x="7518" y="104"/>
                    <a:pt x="7675" y="0"/>
                  </a:cubicBezTo>
                  <a:lnTo>
                    <a:pt x="21515" y="12173"/>
                  </a:lnTo>
                  <a:close/>
                  <a:moveTo>
                    <a:pt x="7397" y="12224"/>
                  </a:moveTo>
                  <a:cubicBezTo>
                    <a:pt x="7808" y="12639"/>
                    <a:pt x="8280" y="13001"/>
                    <a:pt x="8800" y="13209"/>
                  </a:cubicBezTo>
                  <a:cubicBezTo>
                    <a:pt x="9319" y="13416"/>
                    <a:pt x="9875" y="13519"/>
                    <a:pt x="10419" y="13519"/>
                  </a:cubicBezTo>
                  <a:cubicBezTo>
                    <a:pt x="10975" y="13519"/>
                    <a:pt x="11519" y="13416"/>
                    <a:pt x="12027" y="13157"/>
                  </a:cubicBezTo>
                  <a:cubicBezTo>
                    <a:pt x="12535" y="12950"/>
                    <a:pt x="13006" y="12587"/>
                    <a:pt x="13393" y="12173"/>
                  </a:cubicBezTo>
                  <a:cubicBezTo>
                    <a:pt x="13780" y="11758"/>
                    <a:pt x="14058" y="11240"/>
                    <a:pt x="14227" y="10722"/>
                  </a:cubicBezTo>
                  <a:cubicBezTo>
                    <a:pt x="14396" y="10204"/>
                    <a:pt x="14456" y="9686"/>
                    <a:pt x="14420" y="9168"/>
                  </a:cubicBezTo>
                  <a:cubicBezTo>
                    <a:pt x="14384" y="8650"/>
                    <a:pt x="14251" y="8132"/>
                    <a:pt x="14021" y="7666"/>
                  </a:cubicBezTo>
                  <a:cubicBezTo>
                    <a:pt x="13792" y="7200"/>
                    <a:pt x="13477" y="6786"/>
                    <a:pt x="13078" y="6423"/>
                  </a:cubicBezTo>
                  <a:cubicBezTo>
                    <a:pt x="12680" y="6060"/>
                    <a:pt x="12220" y="5801"/>
                    <a:pt x="11749" y="5594"/>
                  </a:cubicBezTo>
                  <a:cubicBezTo>
                    <a:pt x="11277" y="5439"/>
                    <a:pt x="10782" y="5335"/>
                    <a:pt x="10286" y="5335"/>
                  </a:cubicBezTo>
                  <a:cubicBezTo>
                    <a:pt x="9791" y="5335"/>
                    <a:pt x="9295" y="5439"/>
                    <a:pt x="8836" y="5594"/>
                  </a:cubicBezTo>
                  <a:cubicBezTo>
                    <a:pt x="8364" y="5750"/>
                    <a:pt x="7929" y="6060"/>
                    <a:pt x="7530" y="6423"/>
                  </a:cubicBezTo>
                  <a:cubicBezTo>
                    <a:pt x="7131" y="6785"/>
                    <a:pt x="6829" y="7200"/>
                    <a:pt x="6624" y="7666"/>
                  </a:cubicBezTo>
                  <a:cubicBezTo>
                    <a:pt x="6406" y="8132"/>
                    <a:pt x="6297" y="8650"/>
                    <a:pt x="6273" y="9168"/>
                  </a:cubicBezTo>
                  <a:cubicBezTo>
                    <a:pt x="6249" y="9686"/>
                    <a:pt x="6334" y="10204"/>
                    <a:pt x="6515" y="10722"/>
                  </a:cubicBezTo>
                  <a:cubicBezTo>
                    <a:pt x="6696" y="11292"/>
                    <a:pt x="6999" y="11810"/>
                    <a:pt x="7397" y="12224"/>
                  </a:cubicBezTo>
                  <a:moveTo>
                    <a:pt x="5850" y="6060"/>
                  </a:moveTo>
                  <a:cubicBezTo>
                    <a:pt x="5911" y="6112"/>
                    <a:pt x="5983" y="6164"/>
                    <a:pt x="6068" y="6164"/>
                  </a:cubicBezTo>
                  <a:cubicBezTo>
                    <a:pt x="6152" y="6164"/>
                    <a:pt x="6249" y="6216"/>
                    <a:pt x="6346" y="6164"/>
                  </a:cubicBezTo>
                  <a:cubicBezTo>
                    <a:pt x="6443" y="6164"/>
                    <a:pt x="6551" y="6112"/>
                    <a:pt x="6648" y="6060"/>
                  </a:cubicBezTo>
                  <a:cubicBezTo>
                    <a:pt x="6745" y="6009"/>
                    <a:pt x="6841" y="5957"/>
                    <a:pt x="6926" y="5853"/>
                  </a:cubicBezTo>
                  <a:cubicBezTo>
                    <a:pt x="7011" y="5750"/>
                    <a:pt x="7083" y="5698"/>
                    <a:pt x="7132" y="5594"/>
                  </a:cubicBezTo>
                  <a:cubicBezTo>
                    <a:pt x="7180" y="5491"/>
                    <a:pt x="7216" y="5387"/>
                    <a:pt x="7228" y="5335"/>
                  </a:cubicBezTo>
                  <a:cubicBezTo>
                    <a:pt x="7240" y="5232"/>
                    <a:pt x="7240" y="5180"/>
                    <a:pt x="7216" y="5076"/>
                  </a:cubicBezTo>
                  <a:cubicBezTo>
                    <a:pt x="7192" y="4973"/>
                    <a:pt x="7156" y="4921"/>
                    <a:pt x="7095" y="4869"/>
                  </a:cubicBezTo>
                  <a:lnTo>
                    <a:pt x="5306" y="3160"/>
                  </a:lnTo>
                  <a:cubicBezTo>
                    <a:pt x="5246" y="3108"/>
                    <a:pt x="5173" y="3056"/>
                    <a:pt x="5089" y="3056"/>
                  </a:cubicBezTo>
                  <a:cubicBezTo>
                    <a:pt x="5004" y="3056"/>
                    <a:pt x="4920" y="3056"/>
                    <a:pt x="4823" y="3056"/>
                  </a:cubicBezTo>
                  <a:cubicBezTo>
                    <a:pt x="4726" y="3056"/>
                    <a:pt x="4629" y="3108"/>
                    <a:pt x="4533" y="3160"/>
                  </a:cubicBezTo>
                  <a:cubicBezTo>
                    <a:pt x="4436" y="3211"/>
                    <a:pt x="4339" y="3263"/>
                    <a:pt x="4255" y="3315"/>
                  </a:cubicBezTo>
                  <a:cubicBezTo>
                    <a:pt x="4170" y="3367"/>
                    <a:pt x="4098" y="3470"/>
                    <a:pt x="4049" y="3574"/>
                  </a:cubicBezTo>
                  <a:cubicBezTo>
                    <a:pt x="4001" y="3678"/>
                    <a:pt x="3953" y="3729"/>
                    <a:pt x="3940" y="3833"/>
                  </a:cubicBezTo>
                  <a:cubicBezTo>
                    <a:pt x="3916" y="3937"/>
                    <a:pt x="3916" y="3988"/>
                    <a:pt x="3940" y="4092"/>
                  </a:cubicBezTo>
                  <a:cubicBezTo>
                    <a:pt x="3953" y="4144"/>
                    <a:pt x="4001" y="4247"/>
                    <a:pt x="4049" y="4299"/>
                  </a:cubicBezTo>
                  <a:lnTo>
                    <a:pt x="5850" y="6060"/>
                  </a:lnTo>
                  <a:moveTo>
                    <a:pt x="16427" y="16524"/>
                  </a:moveTo>
                  <a:cubicBezTo>
                    <a:pt x="16511" y="16627"/>
                    <a:pt x="16608" y="16679"/>
                    <a:pt x="16705" y="16679"/>
                  </a:cubicBezTo>
                  <a:cubicBezTo>
                    <a:pt x="16813" y="16731"/>
                    <a:pt x="16922" y="16731"/>
                    <a:pt x="17031" y="16679"/>
                  </a:cubicBezTo>
                  <a:cubicBezTo>
                    <a:pt x="17140" y="16679"/>
                    <a:pt x="17249" y="16627"/>
                    <a:pt x="17357" y="16576"/>
                  </a:cubicBezTo>
                  <a:cubicBezTo>
                    <a:pt x="17466" y="16524"/>
                    <a:pt x="17563" y="16420"/>
                    <a:pt x="17647" y="16317"/>
                  </a:cubicBezTo>
                  <a:cubicBezTo>
                    <a:pt x="17732" y="16213"/>
                    <a:pt x="17793" y="16109"/>
                    <a:pt x="17841" y="15954"/>
                  </a:cubicBezTo>
                  <a:cubicBezTo>
                    <a:pt x="17889" y="15850"/>
                    <a:pt x="17901" y="15695"/>
                    <a:pt x="17913" y="15591"/>
                  </a:cubicBezTo>
                  <a:cubicBezTo>
                    <a:pt x="17913" y="15488"/>
                    <a:pt x="17901" y="15332"/>
                    <a:pt x="17853" y="15229"/>
                  </a:cubicBezTo>
                  <a:cubicBezTo>
                    <a:pt x="17817" y="15125"/>
                    <a:pt x="17756" y="15022"/>
                    <a:pt x="17672" y="14970"/>
                  </a:cubicBezTo>
                  <a:lnTo>
                    <a:pt x="15315" y="12743"/>
                  </a:lnTo>
                  <a:cubicBezTo>
                    <a:pt x="15242" y="12691"/>
                    <a:pt x="15145" y="12639"/>
                    <a:pt x="15049" y="12587"/>
                  </a:cubicBezTo>
                  <a:cubicBezTo>
                    <a:pt x="14952" y="12535"/>
                    <a:pt x="14843" y="12535"/>
                    <a:pt x="14747" y="12587"/>
                  </a:cubicBezTo>
                  <a:cubicBezTo>
                    <a:pt x="14638" y="12587"/>
                    <a:pt x="14529" y="12639"/>
                    <a:pt x="14432" y="12691"/>
                  </a:cubicBezTo>
                  <a:cubicBezTo>
                    <a:pt x="14336" y="12742"/>
                    <a:pt x="14239" y="12846"/>
                    <a:pt x="14142" y="12898"/>
                  </a:cubicBezTo>
                  <a:cubicBezTo>
                    <a:pt x="14058" y="13001"/>
                    <a:pt x="13985" y="13105"/>
                    <a:pt x="13937" y="13209"/>
                  </a:cubicBezTo>
                  <a:cubicBezTo>
                    <a:pt x="13888" y="13312"/>
                    <a:pt x="13864" y="13416"/>
                    <a:pt x="13852" y="13571"/>
                  </a:cubicBezTo>
                  <a:cubicBezTo>
                    <a:pt x="13840" y="13675"/>
                    <a:pt x="13852" y="13778"/>
                    <a:pt x="13888" y="13882"/>
                  </a:cubicBezTo>
                  <a:cubicBezTo>
                    <a:pt x="13925" y="13986"/>
                    <a:pt x="13973" y="14089"/>
                    <a:pt x="14058" y="14141"/>
                  </a:cubicBezTo>
                  <a:lnTo>
                    <a:pt x="16427" y="16524"/>
                  </a:lnTo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73" name="TextBox 25">
            <a:extLst>
              <a:ext uri="{FF2B5EF4-FFF2-40B4-BE49-F238E27FC236}">
                <a16:creationId xmlns:a16="http://schemas.microsoft.com/office/drawing/2014/main" id="{4971CB67-825C-BEF9-BB7C-A12C043C3044}"/>
              </a:ext>
            </a:extLst>
          </p:cNvPr>
          <p:cNvSpPr txBox="1"/>
          <p:nvPr/>
        </p:nvSpPr>
        <p:spPr>
          <a:xfrm>
            <a:off x="7083715" y="1860505"/>
            <a:ext cx="1831685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ro-RO" sz="1400" b="1" noProof="1"/>
              <a:t>O sumă mai mare de 1000 de euro</a:t>
            </a:r>
            <a:endParaRPr lang="en-US" sz="1400" b="1" noProof="1"/>
          </a:p>
        </p:txBody>
      </p:sp>
      <p:sp>
        <p:nvSpPr>
          <p:cNvPr id="76" name="TextBox 53">
            <a:extLst>
              <a:ext uri="{FF2B5EF4-FFF2-40B4-BE49-F238E27FC236}">
                <a16:creationId xmlns:a16="http://schemas.microsoft.com/office/drawing/2014/main" id="{47920914-E2C9-6650-C0F9-6B069D5FE636}"/>
              </a:ext>
            </a:extLst>
          </p:cNvPr>
          <p:cNvSpPr txBox="1"/>
          <p:nvPr/>
        </p:nvSpPr>
        <p:spPr>
          <a:xfrm>
            <a:off x="2854994" y="3839800"/>
            <a:ext cx="2194560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o-RO" sz="1400" b="1" noProof="1"/>
              <a:t>301 – 500 de euro</a:t>
            </a:r>
            <a:endParaRPr lang="en-US" sz="1400" b="1" noProof="1"/>
          </a:p>
        </p:txBody>
      </p:sp>
      <p:sp>
        <p:nvSpPr>
          <p:cNvPr id="79" name="TextBox 56">
            <a:extLst>
              <a:ext uri="{FF2B5EF4-FFF2-40B4-BE49-F238E27FC236}">
                <a16:creationId xmlns:a16="http://schemas.microsoft.com/office/drawing/2014/main" id="{6DD7FB83-BAC1-94B7-5AE2-607A734E8D8C}"/>
              </a:ext>
            </a:extLst>
          </p:cNvPr>
          <p:cNvSpPr txBox="1"/>
          <p:nvPr/>
        </p:nvSpPr>
        <p:spPr>
          <a:xfrm>
            <a:off x="1792331" y="4784900"/>
            <a:ext cx="2194560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o-RO" sz="1400" b="1" noProof="1"/>
              <a:t>100 – 300 de euro</a:t>
            </a:r>
            <a:endParaRPr lang="en-US" sz="1400" b="1" noProof="1"/>
          </a:p>
        </p:txBody>
      </p:sp>
      <p:sp>
        <p:nvSpPr>
          <p:cNvPr id="82" name="TextBox 59">
            <a:extLst>
              <a:ext uri="{FF2B5EF4-FFF2-40B4-BE49-F238E27FC236}">
                <a16:creationId xmlns:a16="http://schemas.microsoft.com/office/drawing/2014/main" id="{7638A81A-2180-4506-B955-B0326779D071}"/>
              </a:ext>
            </a:extLst>
          </p:cNvPr>
          <p:cNvSpPr txBox="1"/>
          <p:nvPr/>
        </p:nvSpPr>
        <p:spPr>
          <a:xfrm>
            <a:off x="4272357" y="2832064"/>
            <a:ext cx="1818968" cy="30777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ro-RO" sz="1400" b="1" noProof="1"/>
              <a:t>501 – 1000 de euro</a:t>
            </a:r>
            <a:endParaRPr lang="en-US" sz="1400" b="1" noProof="1"/>
          </a:p>
        </p:txBody>
      </p:sp>
      <p:sp>
        <p:nvSpPr>
          <p:cNvPr id="84" name="CasetăText 83">
            <a:extLst>
              <a:ext uri="{FF2B5EF4-FFF2-40B4-BE49-F238E27FC236}">
                <a16:creationId xmlns:a16="http://schemas.microsoft.com/office/drawing/2014/main" id="{EFFE46C1-5806-7421-C02A-9F0BDB0647A6}"/>
              </a:ext>
            </a:extLst>
          </p:cNvPr>
          <p:cNvSpPr txBox="1"/>
          <p:nvPr/>
        </p:nvSpPr>
        <p:spPr>
          <a:xfrm>
            <a:off x="1465859" y="6386356"/>
            <a:ext cx="885471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Care este dimensiunea/valoarea unei cheltuieli neprevăzute care vă destabilizează bugetul/pentru care trebuie să cereți sprijin financiar? (N=500)</a:t>
            </a:r>
          </a:p>
        </p:txBody>
      </p:sp>
      <p:sp>
        <p:nvSpPr>
          <p:cNvPr id="85" name="CasetăText 84">
            <a:extLst>
              <a:ext uri="{FF2B5EF4-FFF2-40B4-BE49-F238E27FC236}">
                <a16:creationId xmlns:a16="http://schemas.microsoft.com/office/drawing/2014/main" id="{F14C7C4B-B1F5-8E98-65AB-7957C2A620D2}"/>
              </a:ext>
            </a:extLst>
          </p:cNvPr>
          <p:cNvSpPr txBox="1"/>
          <p:nvPr/>
        </p:nvSpPr>
        <p:spPr>
          <a:xfrm>
            <a:off x="7346647" y="1248964"/>
            <a:ext cx="113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600" b="1" dirty="0"/>
              <a:t>39%</a:t>
            </a:r>
          </a:p>
        </p:txBody>
      </p:sp>
      <p:sp>
        <p:nvSpPr>
          <p:cNvPr id="86" name="CasetăText 85">
            <a:extLst>
              <a:ext uri="{FF2B5EF4-FFF2-40B4-BE49-F238E27FC236}">
                <a16:creationId xmlns:a16="http://schemas.microsoft.com/office/drawing/2014/main" id="{99627597-8BBC-4E72-ED69-89397BC7B8EA}"/>
              </a:ext>
            </a:extLst>
          </p:cNvPr>
          <p:cNvSpPr txBox="1"/>
          <p:nvPr/>
        </p:nvSpPr>
        <p:spPr>
          <a:xfrm>
            <a:off x="2854994" y="4209274"/>
            <a:ext cx="113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/>
              <a:t>17%</a:t>
            </a:r>
          </a:p>
        </p:txBody>
      </p:sp>
      <p:sp>
        <p:nvSpPr>
          <p:cNvPr id="87" name="CasetăText 86">
            <a:extLst>
              <a:ext uri="{FF2B5EF4-FFF2-40B4-BE49-F238E27FC236}">
                <a16:creationId xmlns:a16="http://schemas.microsoft.com/office/drawing/2014/main" id="{6BDFED67-C2AC-AFC3-E11E-2F902C8DB703}"/>
              </a:ext>
            </a:extLst>
          </p:cNvPr>
          <p:cNvSpPr txBox="1"/>
          <p:nvPr/>
        </p:nvSpPr>
        <p:spPr>
          <a:xfrm>
            <a:off x="3914916" y="3223701"/>
            <a:ext cx="113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/>
              <a:t>18%</a:t>
            </a:r>
          </a:p>
        </p:txBody>
      </p:sp>
      <p:sp>
        <p:nvSpPr>
          <p:cNvPr id="88" name="CasetăText 87">
            <a:extLst>
              <a:ext uri="{FF2B5EF4-FFF2-40B4-BE49-F238E27FC236}">
                <a16:creationId xmlns:a16="http://schemas.microsoft.com/office/drawing/2014/main" id="{A3D0161E-8454-9C22-41FE-9A92633D53EE}"/>
              </a:ext>
            </a:extLst>
          </p:cNvPr>
          <p:cNvSpPr txBox="1"/>
          <p:nvPr/>
        </p:nvSpPr>
        <p:spPr>
          <a:xfrm>
            <a:off x="4956005" y="2234159"/>
            <a:ext cx="1131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600" b="1" dirty="0"/>
              <a:t>26%</a:t>
            </a:r>
          </a:p>
        </p:txBody>
      </p:sp>
    </p:spTree>
    <p:extLst>
      <p:ext uri="{BB962C8B-B14F-4D97-AF65-F5344CB8AC3E}">
        <p14:creationId xmlns:p14="http://schemas.microsoft.com/office/powerpoint/2010/main" val="84618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>
            <a:extLst>
              <a:ext uri="{FF2B5EF4-FFF2-40B4-BE49-F238E27FC236}">
                <a16:creationId xmlns:a16="http://schemas.microsoft.com/office/drawing/2014/main" id="{D36D8D3D-B9C4-ECCF-6D22-F8910B647D8F}"/>
              </a:ext>
            </a:extLst>
          </p:cNvPr>
          <p:cNvSpPr txBox="1"/>
          <p:nvPr/>
        </p:nvSpPr>
        <p:spPr>
          <a:xfrm>
            <a:off x="584437" y="390525"/>
            <a:ext cx="6838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800" b="1">
                <a:solidFill>
                  <a:srgbClr val="262254"/>
                </a:solidFill>
              </a:defRPr>
            </a:lvl1pPr>
          </a:lstStyle>
          <a:p>
            <a:r>
              <a:rPr lang="ro-RO" dirty="0"/>
              <a:t>Surse de sprijin financiar în caz de urgență</a:t>
            </a:r>
          </a:p>
        </p:txBody>
      </p:sp>
      <p:sp>
        <p:nvSpPr>
          <p:cNvPr id="14" name="Substituent număr diapozitiv 13">
            <a:extLst>
              <a:ext uri="{FF2B5EF4-FFF2-40B4-BE49-F238E27FC236}">
                <a16:creationId xmlns:a16="http://schemas.microsoft.com/office/drawing/2014/main" id="{38CDFB16-DCEC-9AD5-B271-3039D4B64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extBox 29">
            <a:extLst>
              <a:ext uri="{FF2B5EF4-FFF2-40B4-BE49-F238E27FC236}">
                <a16:creationId xmlns:a16="http://schemas.microsoft.com/office/drawing/2014/main" id="{54B633F8-3EF0-D186-CC04-0D7DB14B777E}"/>
              </a:ext>
            </a:extLst>
          </p:cNvPr>
          <p:cNvSpPr txBox="1"/>
          <p:nvPr/>
        </p:nvSpPr>
        <p:spPr>
          <a:xfrm flipH="1">
            <a:off x="584436" y="4916039"/>
            <a:ext cx="2945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400" b="1" dirty="0"/>
              <a:t>primesc sprijin financiar în caz de urgență</a:t>
            </a:r>
          </a:p>
        </p:txBody>
      </p:sp>
      <p:graphicFrame>
        <p:nvGraphicFramePr>
          <p:cNvPr id="11" name="Chart 6">
            <a:extLst>
              <a:ext uri="{FF2B5EF4-FFF2-40B4-BE49-F238E27FC236}">
                <a16:creationId xmlns:a16="http://schemas.microsoft.com/office/drawing/2014/main" id="{99D72A7E-8CC8-57EB-05B5-00A740CFAE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9029636"/>
              </p:ext>
            </p:extLst>
          </p:nvPr>
        </p:nvGraphicFramePr>
        <p:xfrm>
          <a:off x="466196" y="1712155"/>
          <a:ext cx="3280721" cy="3175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tăText 2">
            <a:extLst>
              <a:ext uri="{FF2B5EF4-FFF2-40B4-BE49-F238E27FC236}">
                <a16:creationId xmlns:a16="http://schemas.microsoft.com/office/drawing/2014/main" id="{969FF0BC-5F52-40D5-D5C0-798CA2953619}"/>
              </a:ext>
            </a:extLst>
          </p:cNvPr>
          <p:cNvSpPr txBox="1"/>
          <p:nvPr/>
        </p:nvSpPr>
        <p:spPr>
          <a:xfrm>
            <a:off x="584436" y="6356350"/>
            <a:ext cx="473720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Primiți sprijin financiar din partea cuiva în caz de urgență? (N=500)</a:t>
            </a:r>
          </a:p>
        </p:txBody>
      </p:sp>
      <p:graphicFrame>
        <p:nvGraphicFramePr>
          <p:cNvPr id="4" name="Chart 9">
            <a:extLst>
              <a:ext uri="{FF2B5EF4-FFF2-40B4-BE49-F238E27FC236}">
                <a16:creationId xmlns:a16="http://schemas.microsoft.com/office/drawing/2014/main" id="{0226C394-7EC7-8357-3045-AF837872D4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8152710"/>
              </p:ext>
            </p:extLst>
          </p:nvPr>
        </p:nvGraphicFramePr>
        <p:xfrm>
          <a:off x="6263235" y="1710715"/>
          <a:ext cx="5334716" cy="438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ăgeată: dreapta 5">
            <a:extLst>
              <a:ext uri="{FF2B5EF4-FFF2-40B4-BE49-F238E27FC236}">
                <a16:creationId xmlns:a16="http://schemas.microsoft.com/office/drawing/2014/main" id="{12D412A9-CA63-A649-2189-26FB97AAB365}"/>
              </a:ext>
            </a:extLst>
          </p:cNvPr>
          <p:cNvSpPr/>
          <p:nvPr/>
        </p:nvSpPr>
        <p:spPr>
          <a:xfrm>
            <a:off x="4336025" y="3494409"/>
            <a:ext cx="1465007" cy="182855"/>
          </a:xfrm>
          <a:prstGeom prst="rightArrow">
            <a:avLst/>
          </a:prstGeom>
          <a:solidFill>
            <a:srgbClr val="00497B"/>
          </a:solidFill>
          <a:ln>
            <a:solidFill>
              <a:srgbClr val="0049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setăText 6">
            <a:extLst>
              <a:ext uri="{FF2B5EF4-FFF2-40B4-BE49-F238E27FC236}">
                <a16:creationId xmlns:a16="http://schemas.microsoft.com/office/drawing/2014/main" id="{F7E8C450-AD80-2032-4981-3A4BDAFA25B4}"/>
              </a:ext>
            </a:extLst>
          </p:cNvPr>
          <p:cNvSpPr txBox="1"/>
          <p:nvPr/>
        </p:nvSpPr>
        <p:spPr>
          <a:xfrm>
            <a:off x="6450245" y="6356350"/>
            <a:ext cx="432071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Din partea cui primiți sprijin financiar? (răspuns multiplu) </a:t>
            </a:r>
          </a:p>
          <a:p>
            <a:r>
              <a:rPr lang="ro-RO" sz="11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(N=205 – persoane care primesc sprijin financiar în caz de urgență)</a:t>
            </a:r>
          </a:p>
        </p:txBody>
      </p:sp>
    </p:spTree>
    <p:extLst>
      <p:ext uri="{BB962C8B-B14F-4D97-AF65-F5344CB8AC3E}">
        <p14:creationId xmlns:p14="http://schemas.microsoft.com/office/powerpoint/2010/main" val="245977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9864</TotalTime>
  <Words>1129</Words>
  <Application>Microsoft Office PowerPoint</Application>
  <PresentationFormat>Widescreen</PresentationFormat>
  <Paragraphs>143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Îngrijorările și obiceiurile financiare  ale românilor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Gabriel Lupu</dc:creator>
  <cp:lastModifiedBy>Tudor Sălcudeanu</cp:lastModifiedBy>
  <cp:revision>3238</cp:revision>
  <dcterms:created xsi:type="dcterms:W3CDTF">2020-07-29T21:16:54Z</dcterms:created>
  <dcterms:modified xsi:type="dcterms:W3CDTF">2023-09-27T19:21:15Z</dcterms:modified>
</cp:coreProperties>
</file>